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90" r:id="rId2"/>
    <p:sldId id="533" r:id="rId3"/>
    <p:sldId id="525" r:id="rId4"/>
    <p:sldId id="555" r:id="rId5"/>
    <p:sldId id="526" r:id="rId6"/>
    <p:sldId id="556" r:id="rId7"/>
    <p:sldId id="557" r:id="rId8"/>
    <p:sldId id="558" r:id="rId9"/>
    <p:sldId id="527" r:id="rId10"/>
    <p:sldId id="528" r:id="rId11"/>
    <p:sldId id="529" r:id="rId12"/>
    <p:sldId id="559" r:id="rId13"/>
    <p:sldId id="523" r:id="rId14"/>
    <p:sldId id="560" r:id="rId15"/>
    <p:sldId id="552" r:id="rId16"/>
    <p:sldId id="532" r:id="rId17"/>
    <p:sldId id="561" r:id="rId18"/>
    <p:sldId id="562" r:id="rId19"/>
    <p:sldId id="563" r:id="rId20"/>
    <p:sldId id="564" r:id="rId21"/>
    <p:sldId id="535" r:id="rId22"/>
    <p:sldId id="548" r:id="rId23"/>
    <p:sldId id="549" r:id="rId24"/>
    <p:sldId id="550" r:id="rId25"/>
    <p:sldId id="537" r:id="rId26"/>
    <p:sldId id="551" r:id="rId27"/>
    <p:sldId id="565" r:id="rId28"/>
    <p:sldId id="579" r:id="rId29"/>
    <p:sldId id="257" r:id="rId30"/>
    <p:sldId id="258" r:id="rId31"/>
    <p:sldId id="259" r:id="rId32"/>
    <p:sldId id="260" r:id="rId33"/>
    <p:sldId id="570" r:id="rId34"/>
    <p:sldId id="571" r:id="rId35"/>
    <p:sldId id="572" r:id="rId36"/>
    <p:sldId id="573" r:id="rId37"/>
    <p:sldId id="574" r:id="rId38"/>
    <p:sldId id="576" r:id="rId39"/>
    <p:sldId id="577" r:id="rId40"/>
    <p:sldId id="578" r:id="rId41"/>
    <p:sldId id="262" r:id="rId42"/>
    <p:sldId id="263" r:id="rId43"/>
    <p:sldId id="264" r:id="rId44"/>
    <p:sldId id="267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2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A079-AFE4-4C72-9C91-BF57595FA181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3D86B-F4A1-4526-AFD2-1D185FE7D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10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3D86B-F4A1-4526-AFD2-1D185FE7D3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9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3D86B-F4A1-4526-AFD2-1D185FE7D30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5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D3140-8864-AA61-FEBB-3C2DF81C0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E5B0E5-D2BA-6BF6-656A-34D8E199B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C0CEC-41EA-1F0F-DC34-6789CB96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68B00-7906-9E39-17F1-F438ECF01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0034C-C731-50B0-27A4-40341D50E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0D47F-E120-0380-D39E-F6C695F8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6D7ED-7B3D-B8BF-B69F-70EED5022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7A2F35-1C90-5A3E-9A10-9DF634173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D44C9E-1D9E-A00D-65B3-4E891D19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10790-4B22-39B4-DF72-A50E30444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BDD8B0-B2E2-EBE9-CFF0-0218DCCF7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3C225-6674-E103-3C32-A5C6B7F08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D1F7C-AE1D-CAFA-35E9-21AFBC41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79EB3-DA96-54F7-1ECA-814F617F8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54C63-9B7D-25FC-CCFA-AD03A8F2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33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382B0-D31C-D0AD-AEDB-75AC42B2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FD473-0358-0573-49E5-99CDBFB4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A146B-B5FF-89B9-27AD-356EC2DB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D19D8-3E33-532A-9A63-C808F01C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F068B-118A-FECE-411D-5A2D2670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42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46AC7-C8E4-B049-68D3-AB348D9E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2361F1-2CFC-1D60-641A-3015DAD01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B784E8-BD55-67DB-B8BE-E138583B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09CA9-64FE-1821-1ACD-6F0C46A1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CC5CDA-C74B-8C7B-FA48-FA4A390A2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30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C85E-5A93-05DF-0E34-011FE134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BF9102-3AA9-9344-482B-8EC1903CC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DE4AE2-F1D4-1B99-8C8F-52C6A9300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1ACF09-F708-4B37-F6AD-B18921E33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37CE25-FABB-964B-5E23-01F2EA9C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CE5482-3981-B8B1-640F-5629AF7BF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7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F1675-28B5-77B0-521A-6B654668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16BE1B-9445-3773-2841-279F8AD3B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839B22-862F-7509-AA46-D32EBFD3D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A0DA6E-78CB-E1A4-9EF3-5D61F6D3F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5191CC-8976-B928-162E-170B605FBE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0CD7CA-7523-F8F8-A838-8227C1DDA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93A398-EBAA-4B92-A583-3B5391A13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DF869F-61E7-86AB-CE73-436C3261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74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63825-221B-4434-3EBF-675643E1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53CC8E-7060-83C4-7D72-1963A9768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0C395E-CFCA-94B0-DE02-D29DBB24B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D4ED73-EB6D-1AB6-706A-0DE1D37B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85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5743CD-4466-0FD6-E4AE-6E613118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234E15-CFA3-DDE4-F89D-129F9574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EBE68-DC8E-3E11-6FA1-0B105A87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26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ABBBD-DB7E-BFA8-3538-BD9036851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9F5E6-2129-A070-9E1C-BCC9D04D8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E9D5B-8D0F-866A-A22B-46E88CC0D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58145F-5A9D-EACD-F9DE-312067F3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8C634-19F7-09A8-39B5-427BB690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2CA929-1BA6-59D9-EC06-D7C6697A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1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E950C-494A-63A0-55A1-74B86230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4C3B56-9DEC-B80D-5F4D-EF8750A55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6D8364-AA9B-643C-648F-F0C9EA5EC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1964A3-CD4C-722C-D118-B780E5855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6E8FA0-94BC-9CC7-EC9A-DF82D5380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0CA53-74A7-2106-F7DA-64738C01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815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558E90-11E9-10FD-6B28-229DC405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646EE-DC89-F3AC-0607-0B16E1A7B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EEA58A-D42D-F3B6-545F-126AED75B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26B04-EFF7-48E9-80A8-8D3C02C8858E}" type="datetimeFigureOut">
              <a:rPr lang="ko-KR" altLang="en-US" smtClean="0"/>
              <a:t>2024-05-03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2538D-D43F-3BEB-382F-FD09AF3EC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3ED9E5-FD42-541F-B730-FA3035A06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03945D-90C8-4210-A14A-E85F6DF938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6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83FC-D1C9-D69A-EAC4-DA4F747A8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D29E30-C819-78B2-FF04-689FF8F17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</a:t>
            </a:r>
            <a:r>
              <a:rPr lang="ko-KR" altLang="en-US" dirty="0"/>
              <a:t>강</a:t>
            </a:r>
            <a:r>
              <a:rPr lang="en-US" altLang="ko-KR" dirty="0"/>
              <a:t>. DQN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EA0FFF-CBF2-993F-86FD-A0EE3975C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Human-level control through deep reinforcement learning</a:t>
            </a:r>
          </a:p>
          <a:p>
            <a:r>
              <a:rPr lang="en-US" altLang="ko-KR" dirty="0"/>
              <a:t>(Minh et al., 2015)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56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D4599-5CB2-3605-87DC-1916DFBD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Loss function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3D7B47-0A92-2454-4F3F-0CCAD9517E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32024" cy="4667250"/>
              </a:xfrm>
            </p:spPr>
            <p:txBody>
              <a:bodyPr>
                <a:normAutofit/>
              </a:bodyPr>
              <a:lstStyle/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b="0" dirty="0"/>
                  <a:t>: </a:t>
                </a:r>
                <a:r>
                  <a:rPr lang="en-US" altLang="ko-KR" sz="2600" dirty="0"/>
                  <a:t>parameters to calculate target value at i-th iteration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0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sz="200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sz="2200" dirty="0"/>
                  <a:t>: parameters to learn in i-th iteration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sz="2600" dirty="0"/>
                  <a:t>U(D) : replay memory to store transitions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200" dirty="0"/>
                  <a:t>U(D) is a collection of data by policies, </a:t>
                </a:r>
                <a14:m>
                  <m:oMath xmlns:m="http://schemas.openxmlformats.org/officeDocument/2006/math">
                    <m:r>
                      <a:rPr lang="ko-KR" altLang="en-US" sz="22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2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2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2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2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2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</a:t>
                </a:r>
                <a:endParaRPr lang="en-US" altLang="ko-KR" sz="2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200" dirty="0"/>
                  <a:t>U(D) distribution follows </a:t>
                </a: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mean of data by policies, </a:t>
                </a:r>
                <a14:m>
                  <m:oMath xmlns:m="http://schemas.openxmlformats.org/officeDocument/2006/math">
                    <m:r>
                      <a:rPr lang="ko-KR" altLang="en-US" sz="22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2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2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2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2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2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ko-KR" altLang="en-US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2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Note that the data distribution is different from the latest policy </a:t>
                </a:r>
                <a14:m>
                  <m:oMath xmlns:m="http://schemas.openxmlformats.org/officeDocument/2006/math">
                    <m:r>
                      <a:rPr lang="ko-KR" altLang="en-US" sz="22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200" baseline="-25000" dirty="0" err="1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sz="22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, but q-learning is off-policy learning, so it’s okay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43D7B47-0A92-2454-4F3F-0CCAD9517E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32024" cy="4667250"/>
              </a:xfrm>
              <a:blipFill>
                <a:blip r:embed="rId2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1B21C0A-211C-AF4D-CF2C-E9E8A8DBF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0" t="-391"/>
          <a:stretch/>
        </p:blipFill>
        <p:spPr>
          <a:xfrm>
            <a:off x="1036374" y="1825625"/>
            <a:ext cx="9786743" cy="70384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764663-EDAE-FA5D-1AA8-8054D796B4F2}"/>
              </a:ext>
            </a:extLst>
          </p:cNvPr>
          <p:cNvCxnSpPr>
            <a:cxnSpLocks/>
          </p:cNvCxnSpPr>
          <p:nvPr/>
        </p:nvCxnSpPr>
        <p:spPr>
          <a:xfrm>
            <a:off x="2614357" y="2529466"/>
            <a:ext cx="18101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67051E-A97C-E603-3459-5EBB56462777}"/>
              </a:ext>
            </a:extLst>
          </p:cNvPr>
          <p:cNvCxnSpPr>
            <a:cxnSpLocks/>
          </p:cNvCxnSpPr>
          <p:nvPr/>
        </p:nvCxnSpPr>
        <p:spPr>
          <a:xfrm>
            <a:off x="7781209" y="2475625"/>
            <a:ext cx="5073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66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AFBAB-9D08-07F1-8A2E-4FEC5E90D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State Preprocessing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BE184-4207-33E1-4EFC-2EF20E0BA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Original big image size problem: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210x160 (0~127 RGB) </a:t>
            </a:r>
            <a:r>
              <a:rPr lang="en-US" altLang="ko-KR" dirty="0"/>
              <a:t>image requires memory and computation</a:t>
            </a:r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‘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Flickering</a:t>
            </a:r>
            <a:r>
              <a:rPr lang="en-US" altLang="ko-KR" dirty="0"/>
              <a:t>’ is a problem: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2 states are the same, but there’s pixel value fluctuation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To solve it,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take max. pixel RGB value btw. t-1 pixel and t pixel: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dirty="0"/>
              <a:t>   t-1:(57,34,72),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altLang="ko-KR" dirty="0"/>
              <a:t>   t: (88,34,21)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04A6A-26B5-D10A-50A8-FEF0E9461112}"/>
              </a:ext>
            </a:extLst>
          </p:cNvPr>
          <p:cNvSpPr txBox="1"/>
          <p:nvPr/>
        </p:nvSpPr>
        <p:spPr>
          <a:xfrm>
            <a:off x="3953360" y="5216492"/>
            <a:ext cx="21426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ym typeface="Wingdings" panose="05000000000000000000" pitchFamily="2" charset="2"/>
              </a:rPr>
              <a:t> (88,34,72)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084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5C0ED-6FBF-BD49-9C88-7567DBCA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State Preprocessing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DC9EE2-498A-9582-5D2E-0A9B905F2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6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Transform the RGB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into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Black and white,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Resizing into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84x84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Stack recent 4 frames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Note the agent could not predict the direction of moving object with 1 image. 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environment is not 1</a:t>
            </a:r>
            <a:r>
              <a:rPr lang="en-US" altLang="ko-KR" baseline="30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order Markov property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Using 3 or 5 frame stack shows no different results</a:t>
            </a:r>
          </a:p>
          <a:p>
            <a:pPr lvl="1">
              <a:lnSpc>
                <a:spcPct val="100000"/>
              </a:lnSpc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9A027-FDAB-C3F3-16E3-43D31CC38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071" y="1521228"/>
            <a:ext cx="7163666" cy="24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78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3917-5C90-8647-5E0D-E0F7650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Q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D876BF-B232-E167-06C8-E99A54773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If we allows action input, computation is high when argmax: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Instead, output all the action-values of every actions once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A3CFBD-7AAC-90DB-4F0F-B36E72872BDE}"/>
              </a:ext>
            </a:extLst>
          </p:cNvPr>
          <p:cNvSpPr/>
          <p:nvPr/>
        </p:nvSpPr>
        <p:spPr>
          <a:xfrm>
            <a:off x="5006600" y="2504267"/>
            <a:ext cx="1138480" cy="1019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FC721-4A21-5FD0-8EA4-FFCCF6B9AEEA}"/>
              </a:ext>
            </a:extLst>
          </p:cNvPr>
          <p:cNvSpPr txBox="1"/>
          <p:nvPr/>
        </p:nvSpPr>
        <p:spPr>
          <a:xfrm>
            <a:off x="1952141" y="2598003"/>
            <a:ext cx="22278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s</a:t>
            </a:r>
            <a:r>
              <a:rPr lang="en-US" altLang="ko-KR" sz="2400" baseline="-25000" dirty="0"/>
              <a:t>t</a:t>
            </a:r>
            <a:r>
              <a:rPr lang="en-US" altLang="ko-KR" sz="2400" dirty="0"/>
              <a:t>, a</a:t>
            </a:r>
            <a:r>
              <a:rPr lang="en-US" altLang="ko-KR" sz="2400" baseline="-25000" dirty="0"/>
              <a:t>t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en-US" altLang="ko-KR" sz="2400" dirty="0"/>
              <a:t>(vector input) 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39C62-0AB4-04B2-4A25-E8F7701DAB72}"/>
                  </a:ext>
                </a:extLst>
              </p:cNvPr>
              <p:cNvSpPr txBox="1"/>
              <p:nvPr/>
            </p:nvSpPr>
            <p:spPr>
              <a:xfrm>
                <a:off x="7185401" y="2598002"/>
                <a:ext cx="222788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/>
                  <a:t>Q</a:t>
                </a:r>
                <a14:m>
                  <m:oMath xmlns:m="http://schemas.openxmlformats.org/officeDocument/2006/math">
                    <m:r>
                      <a:rPr lang="ko-KR" altLang="en-US" sz="2400" i="1" baseline="-250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(s</a:t>
                </a:r>
                <a:r>
                  <a:rPr lang="en-US" altLang="ko-KR" sz="2400" baseline="-25000" dirty="0"/>
                  <a:t>t</a:t>
                </a:r>
                <a:r>
                  <a:rPr lang="en-US" altLang="ko-KR" sz="2400" dirty="0"/>
                  <a:t>, a</a:t>
                </a:r>
                <a:r>
                  <a:rPr lang="en-US" altLang="ko-KR" sz="2400" baseline="-25000" dirty="0"/>
                  <a:t>t</a:t>
                </a:r>
                <a:r>
                  <a:rPr lang="en-US" altLang="ko-KR" sz="2400" dirty="0"/>
                  <a:t>)</a:t>
                </a:r>
              </a:p>
              <a:p>
                <a:pPr algn="ctr"/>
                <a:r>
                  <a:rPr lang="en-US" altLang="ko-KR" sz="2400" dirty="0"/>
                  <a:t>(scalar output)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439C62-0AB4-04B2-4A25-E8F7701DA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01" y="2598002"/>
                <a:ext cx="2227881" cy="830997"/>
              </a:xfrm>
              <a:prstGeom prst="rect">
                <a:avLst/>
              </a:prstGeom>
              <a:blipFill>
                <a:blip r:embed="rId2"/>
                <a:stretch>
                  <a:fillRect l="-3288" t="-5882" r="-3014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A1914F27-9090-7AFA-3452-20FFFD42937D}"/>
              </a:ext>
            </a:extLst>
          </p:cNvPr>
          <p:cNvSpPr/>
          <p:nvPr/>
        </p:nvSpPr>
        <p:spPr>
          <a:xfrm>
            <a:off x="5006600" y="5196987"/>
            <a:ext cx="1138480" cy="10192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39E3E-BDD1-9652-CCF3-ADEC8DFAE2E8}"/>
              </a:ext>
            </a:extLst>
          </p:cNvPr>
          <p:cNvSpPr txBox="1"/>
          <p:nvPr/>
        </p:nvSpPr>
        <p:spPr>
          <a:xfrm>
            <a:off x="1903386" y="5291094"/>
            <a:ext cx="22278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s</a:t>
            </a:r>
            <a:r>
              <a:rPr lang="en-US" altLang="ko-KR" sz="2400" baseline="-25000" dirty="0"/>
              <a:t>t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en-US" altLang="ko-KR" sz="2400" dirty="0"/>
              <a:t>(vector input) 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30C1D-81D8-E914-1CD5-21DE9C2F15AD}"/>
                  </a:ext>
                </a:extLst>
              </p:cNvPr>
              <p:cNvSpPr txBox="1"/>
              <p:nvPr/>
            </p:nvSpPr>
            <p:spPr>
              <a:xfrm>
                <a:off x="7185401" y="4784621"/>
                <a:ext cx="222788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/>
                  <a:t>Q</a:t>
                </a:r>
                <a14:m>
                  <m:oMath xmlns:m="http://schemas.openxmlformats.org/officeDocument/2006/math">
                    <m:r>
                      <a:rPr lang="ko-KR" altLang="en-US" sz="2400" i="1" baseline="-250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(s</a:t>
                </a:r>
                <a:r>
                  <a:rPr lang="en-US" altLang="ko-KR" sz="2400" baseline="-25000" dirty="0"/>
                  <a:t>t</a:t>
                </a:r>
                <a:r>
                  <a:rPr lang="en-US" altLang="ko-KR" sz="2400" dirty="0"/>
                  <a:t>, a</a:t>
                </a:r>
                <a:r>
                  <a:rPr lang="en-US" altLang="ko-KR" sz="2400" baseline="30000" dirty="0"/>
                  <a:t>1</a:t>
                </a:r>
                <a:r>
                  <a:rPr lang="en-US" altLang="ko-KR" sz="2400" dirty="0"/>
                  <a:t>)</a:t>
                </a:r>
              </a:p>
              <a:p>
                <a:pPr algn="ctr"/>
                <a:r>
                  <a:rPr lang="en-US" altLang="ko-KR" sz="2400" dirty="0"/>
                  <a:t>.</a:t>
                </a:r>
              </a:p>
              <a:p>
                <a:pPr algn="ctr"/>
                <a:r>
                  <a:rPr lang="en-US" altLang="ko-KR" sz="2400" dirty="0"/>
                  <a:t>.</a:t>
                </a:r>
              </a:p>
              <a:p>
                <a:pPr algn="ctr"/>
                <a:r>
                  <a:rPr lang="en-US" altLang="ko-KR" sz="2400" dirty="0"/>
                  <a:t>Q</a:t>
                </a:r>
                <a14:m>
                  <m:oMath xmlns:m="http://schemas.openxmlformats.org/officeDocument/2006/math">
                    <m:r>
                      <a:rPr lang="ko-KR" altLang="en-US" sz="2400" i="1" baseline="-2500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(s</a:t>
                </a:r>
                <a:r>
                  <a:rPr lang="en-US" altLang="ko-KR" sz="2400" baseline="-25000" dirty="0"/>
                  <a:t>t</a:t>
                </a:r>
                <a:r>
                  <a:rPr lang="en-US" altLang="ko-KR" sz="2400" dirty="0"/>
                  <a:t>, a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i="1" baseline="300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400" i="1" baseline="300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sz="2400" dirty="0"/>
                  <a:t>)</a:t>
                </a:r>
              </a:p>
              <a:p>
                <a:pPr algn="ctr"/>
                <a:r>
                  <a:rPr lang="en-US" altLang="ko-KR" sz="2400" dirty="0"/>
                  <a:t>(vector output) 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930C1D-81D8-E914-1CD5-21DE9C2F1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401" y="4784621"/>
                <a:ext cx="2227881" cy="1938992"/>
              </a:xfrm>
              <a:prstGeom prst="rect">
                <a:avLst/>
              </a:prstGeom>
              <a:blipFill>
                <a:blip r:embed="rId3"/>
                <a:stretch>
                  <a:fillRect l="-4932" t="-2516" r="-9589" b="-6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300DA85-AAE7-D52D-8CAE-63628C9215DE}"/>
              </a:ext>
            </a:extLst>
          </p:cNvPr>
          <p:cNvCxnSpPr>
            <a:stCxn id="6" idx="3"/>
          </p:cNvCxnSpPr>
          <p:nvPr/>
        </p:nvCxnSpPr>
        <p:spPr>
          <a:xfrm flipV="1">
            <a:off x="4180022" y="3013500"/>
            <a:ext cx="82657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309063A-E79E-7CF3-C84A-F0FFCF677B8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6145080" y="3013501"/>
            <a:ext cx="1040321" cy="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66E1315-E4F7-5187-A927-F9D4CEB7B05E}"/>
              </a:ext>
            </a:extLst>
          </p:cNvPr>
          <p:cNvCxnSpPr/>
          <p:nvPr/>
        </p:nvCxnSpPr>
        <p:spPr>
          <a:xfrm flipV="1">
            <a:off x="4180022" y="5754117"/>
            <a:ext cx="826578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BB07C7-25DB-6644-72C0-A6CC20CD779F}"/>
              </a:ext>
            </a:extLst>
          </p:cNvPr>
          <p:cNvCxnSpPr/>
          <p:nvPr/>
        </p:nvCxnSpPr>
        <p:spPr>
          <a:xfrm flipV="1">
            <a:off x="6145080" y="5754118"/>
            <a:ext cx="1040321" cy="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34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541DC3-361B-F6B0-0EDD-4EEE7900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Q network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4F5F8A7B-0EAB-A09C-8264-6C6D1851B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using CNN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2871F9-7C30-438C-1E78-94A0C522C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05" r="10279"/>
          <a:stretch/>
        </p:blipFill>
        <p:spPr>
          <a:xfrm>
            <a:off x="1892903" y="2384653"/>
            <a:ext cx="8013047" cy="4128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EDF446-E001-DCA8-E372-867187E5D6C4}"/>
              </a:ext>
            </a:extLst>
          </p:cNvPr>
          <p:cNvSpPr txBox="1"/>
          <p:nvPr/>
        </p:nvSpPr>
        <p:spPr>
          <a:xfrm>
            <a:off x="-127340" y="2751384"/>
            <a:ext cx="22278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/>
              <a:t>s</a:t>
            </a:r>
            <a:r>
              <a:rPr lang="en-US" altLang="ko-KR" sz="2400" baseline="-25000" dirty="0"/>
              <a:t>t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en-US" altLang="ko-KR" sz="2400" dirty="0"/>
              <a:t>(84,84,4) </a:t>
            </a:r>
            <a:endParaRPr lang="ko-KR" altLang="en-US" sz="24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10F584-CC33-490E-9896-36610B4E8826}"/>
              </a:ext>
            </a:extLst>
          </p:cNvPr>
          <p:cNvCxnSpPr/>
          <p:nvPr/>
        </p:nvCxnSpPr>
        <p:spPr>
          <a:xfrm>
            <a:off x="1363849" y="3073895"/>
            <a:ext cx="6596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578CC0-0A1F-EA7C-C8E4-3E09252875A5}"/>
                  </a:ext>
                </a:extLst>
              </p:cNvPr>
              <p:cNvSpPr txBox="1"/>
              <p:nvPr/>
            </p:nvSpPr>
            <p:spPr>
              <a:xfrm>
                <a:off x="9407471" y="5292546"/>
                <a:ext cx="247538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4~ 18</a:t>
                </a:r>
              </a:p>
              <a:p>
                <a:pPr algn="ctr"/>
                <a:r>
                  <a:rPr lang="en-US" altLang="ko-KR" sz="2400" dirty="0"/>
                  <a:t>(depending on a game)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578CC0-0A1F-EA7C-C8E4-3E092528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71" y="5292546"/>
                <a:ext cx="2475383" cy="1200329"/>
              </a:xfrm>
              <a:prstGeom prst="rect">
                <a:avLst/>
              </a:prstGeom>
              <a:blipFill>
                <a:blip r:embed="rId3"/>
                <a:stretch>
                  <a:fillRect t="-4061" r="-3448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69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03E88-CFA8-74E5-9FD2-B8A0A946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Q network</a:t>
            </a:r>
            <a:endParaRPr lang="ko-KR" altLang="en-US" dirty="0"/>
          </a:p>
        </p:txBody>
      </p:sp>
      <p:pic>
        <p:nvPicPr>
          <p:cNvPr id="1026" name="Picture 2" descr="Graphical representation of the DQN. The network takes in input four 84 ...">
            <a:extLst>
              <a:ext uri="{FF2B5EF4-FFF2-40B4-BE49-F238E27FC236}">
                <a16:creationId xmlns:a16="http://schemas.microsoft.com/office/drawing/2014/main" id="{B487779E-D30B-A5F2-8061-EE1083CF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09" y="1368868"/>
            <a:ext cx="809625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5E0F31EA-00C1-358C-84A8-B2DB491C3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8" t="20007" b="67449"/>
          <a:stretch/>
        </p:blipFill>
        <p:spPr>
          <a:xfrm>
            <a:off x="8941715" y="5203770"/>
            <a:ext cx="1512376" cy="441273"/>
          </a:xfrm>
          <a:prstGeom prst="rect">
            <a:avLst/>
          </a:prstGeom>
        </p:spPr>
      </p:pic>
      <p:pic>
        <p:nvPicPr>
          <p:cNvPr id="4" name="내용 개체 틀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05BC5AFC-18FA-BA4D-9937-D3BECC3467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8" t="32952" b="54504"/>
          <a:stretch/>
        </p:blipFill>
        <p:spPr>
          <a:xfrm>
            <a:off x="9171769" y="4720163"/>
            <a:ext cx="1512376" cy="441273"/>
          </a:xfrm>
          <a:prstGeom prst="rect">
            <a:avLst/>
          </a:prstGeom>
        </p:spPr>
      </p:pic>
      <p:pic>
        <p:nvPicPr>
          <p:cNvPr id="6" name="내용 개체 틀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A00E8649-1D3A-9ABA-8936-D88D1A0AE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8" t="44545" b="41871"/>
          <a:stretch/>
        </p:blipFill>
        <p:spPr>
          <a:xfrm>
            <a:off x="9387937" y="4224035"/>
            <a:ext cx="1512376" cy="4778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37951C-1854-5829-ED98-A2F9C8F7EC6B}"/>
                  </a:ext>
                </a:extLst>
              </p:cNvPr>
              <p:cNvSpPr txBox="1"/>
              <p:nvPr/>
            </p:nvSpPr>
            <p:spPr>
              <a:xfrm>
                <a:off x="7358776" y="5626705"/>
                <a:ext cx="3995024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: 4~ 18</a:t>
                </a:r>
              </a:p>
              <a:p>
                <a:pPr algn="ctr"/>
                <a:r>
                  <a:rPr lang="en-US" altLang="ko-KR" sz="2400" dirty="0"/>
                  <a:t>(depending on a game) 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37951C-1854-5829-ED98-A2F9C8F7E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776" y="5626705"/>
                <a:ext cx="3995024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034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2A6FE-2172-EFE8-10D0-08F75A0A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Training Details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CF0049-86F7-F6D3-E5E6-29C58A420C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Learning from 49 games of Atari 2000</a:t>
                </a:r>
              </a:p>
              <a:p>
                <a:r>
                  <a:rPr lang="en-US" altLang="ko-KR" dirty="0"/>
                  <a:t>Reward shaping: +1 ~ -1 (Normalization)</a:t>
                </a:r>
              </a:p>
              <a:p>
                <a:r>
                  <a:rPr lang="en-US" altLang="ko-KR" dirty="0"/>
                  <a:t>If there’s life in game, life reduce is the end of episode</a:t>
                </a:r>
              </a:p>
              <a:p>
                <a:r>
                  <a:rPr lang="en-US" altLang="ko-KR" dirty="0"/>
                  <a:t>Optimizer: RMSProp</a:t>
                </a:r>
              </a:p>
              <a:p>
                <a:r>
                  <a:rPr lang="en-US" altLang="ko-KR" dirty="0"/>
                  <a:t>Batch size: 32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-greedy: linear annealing from 1.0 - 0.1 (first 1M frames)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     , and then fixed to 0.1</a:t>
                </a:r>
              </a:p>
              <a:p>
                <a:r>
                  <a:rPr lang="en-US" altLang="ko-KR" dirty="0"/>
                  <a:t>Total 50M frames: 38 days game play time</a:t>
                </a:r>
              </a:p>
              <a:p>
                <a:r>
                  <a:rPr lang="en-US" altLang="ko-KR" dirty="0"/>
                  <a:t>Replay memory store: recent 1M transitions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CF0049-86F7-F6D3-E5E6-29C58A420C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396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80B10-608E-97DE-1C07-23413F01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Training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FDF5A-0EC3-3D4C-8F06-1D6243FE9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altLang="ko-KR" dirty="0"/>
              <a:t>Frame-skipping (action repeat): 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Agent chooses an action every k frame (same actions within k)</a:t>
            </a:r>
          </a:p>
          <a:p>
            <a:pPr lvl="1"/>
            <a:r>
              <a:rPr lang="en-US" altLang="ko-KR" dirty="0"/>
              <a:t>Compute cost of game emulation is cheaper than network forward(). </a:t>
            </a:r>
          </a:p>
          <a:p>
            <a:pPr lvl="1"/>
            <a:r>
              <a:rPr lang="en-US" altLang="ko-KR" dirty="0"/>
              <a:t>Reduces exploration complexity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Hyper-parameter hand tunning:</a:t>
            </a:r>
          </a:p>
          <a:p>
            <a:pPr lvl="1"/>
            <a:r>
              <a:rPr lang="en-US" altLang="ko-KR" dirty="0"/>
              <a:t>Extracted for 5 games (Pong, Breakout, Seaquest, Sparce Invaders, Beam Rider), and used the same hyper-parameters for others</a:t>
            </a:r>
          </a:p>
          <a:p>
            <a:pPr lvl="1"/>
            <a:r>
              <a:rPr lang="en-US" altLang="ko-KR" dirty="0"/>
              <a:t>Grid search requires too much computation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670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70400F-DBC5-B824-8D80-AC59A82A2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78" y="1385460"/>
            <a:ext cx="8648091" cy="5362631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1880EDDF-F0A9-FB72-0A47-FE9711E8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Hyperparameters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002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A41B1-1922-8C4B-CD33-5DAE88DE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Evaluation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87E28-391B-B9FF-A11C-7324A22F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34981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Agent performance is measured by the 30 repeat of 5 min. plays</a:t>
            </a:r>
          </a:p>
          <a:p>
            <a:r>
              <a:rPr lang="en-US" altLang="ko-KR" dirty="0"/>
              <a:t>Epsilon is 0.05 to prevent overfitting in evaluation</a:t>
            </a:r>
          </a:p>
          <a:p>
            <a:r>
              <a:rPr lang="en-US" altLang="ko-KR" dirty="0"/>
              <a:t>Baseline random agent takes an action every 6 frame (10 Hz)</a:t>
            </a:r>
          </a:p>
          <a:p>
            <a:pPr lvl="1"/>
            <a:r>
              <a:rPr lang="en-US" altLang="ko-KR" dirty="0"/>
              <a:t>Known fastest response time that a human player can take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Taking an action every frame didn’t make a big difference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  (In Boxing, Breakout, Crazy Climber, Demon Attack, Krull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   , and Robotank, 5% higher performance) </a:t>
            </a:r>
          </a:p>
          <a:p>
            <a:pPr marL="457200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196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764BA091-6D8D-7B10-43D4-F5454881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B0D7C8C-82A0-93A6-80D8-97EDDACDF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DQN Overview</a:t>
            </a:r>
          </a:p>
          <a:p>
            <a:r>
              <a:rPr lang="en-US" altLang="ko-KR" dirty="0"/>
              <a:t>Code Review</a:t>
            </a:r>
          </a:p>
          <a:p>
            <a:r>
              <a:rPr lang="en-US" altLang="ko-KR" dirty="0"/>
              <a:t>Pong Game Exercise </a:t>
            </a:r>
          </a:p>
        </p:txBody>
      </p:sp>
    </p:spTree>
    <p:extLst>
      <p:ext uri="{BB962C8B-B14F-4D97-AF65-F5344CB8AC3E}">
        <p14:creationId xmlns:p14="http://schemas.microsoft.com/office/powerpoint/2010/main" val="3955876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2862E-60DE-4F82-130C-AF62DB439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Evaluation Details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E85ABE-04DE-C458-CA25-6716C0F31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 player played 60Hz frame rate w/o sound, pause, or reload.</a:t>
            </a:r>
          </a:p>
          <a:p>
            <a:r>
              <a:rPr lang="en-US" altLang="ko-KR" dirty="0"/>
              <a:t>After 2 hours of practice, a human player performance measured by the 20 repeat of 5 min. plays </a:t>
            </a:r>
          </a:p>
          <a:p>
            <a:endParaRPr lang="en-US" altLang="ko-KR" dirty="0"/>
          </a:p>
          <a:p>
            <a:r>
              <a:rPr lang="en-US" altLang="ko-KR" dirty="0"/>
              <a:t>To provide diverse starting points, evaluation was started after 30 times no-op </a:t>
            </a:r>
          </a:p>
          <a:p>
            <a:pPr lvl="1"/>
            <a:r>
              <a:rPr lang="en-US" altLang="ko-KR" dirty="0"/>
              <a:t>A robust policy does a good job from various starting points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395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EEA56-3108-9DDD-C83A-759E9E125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7FE9E-09CB-CC89-6E85-448430D2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889" y="365125"/>
            <a:ext cx="8116819" cy="6397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15D98-9954-402C-BC97-ABC276E49EFF}"/>
                  </a:ext>
                </a:extLst>
              </p:cNvPr>
              <p:cNvSpPr txBox="1"/>
              <p:nvPr/>
            </p:nvSpPr>
            <p:spPr>
              <a:xfrm>
                <a:off x="149291" y="2421791"/>
                <a:ext cx="3523806" cy="120032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dirty="0"/>
                  <a:t> : </a:t>
                </a:r>
              </a:p>
              <a:p>
                <a:r>
                  <a:rPr lang="en-US" altLang="ko-KR" dirty="0"/>
                  <a:t> - Remove flickering</a:t>
                </a:r>
              </a:p>
              <a:p>
                <a:r>
                  <a:rPr lang="en-US" altLang="ko-KR" dirty="0"/>
                  <a:t> - Resizing 84x84 black &amp; white</a:t>
                </a:r>
              </a:p>
              <a:p>
                <a:r>
                  <a:rPr lang="en-US" altLang="ko-KR" dirty="0"/>
                  <a:t> - Stack 4 frames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9915D98-9954-402C-BC97-ABC276E49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91" y="2421791"/>
                <a:ext cx="3523806" cy="1200329"/>
              </a:xfrm>
              <a:prstGeom prst="rect">
                <a:avLst/>
              </a:prstGeom>
              <a:blipFill>
                <a:blip r:embed="rId3"/>
                <a:stretch>
                  <a:fillRect t="-2538" r="-518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F4E36F2-F91B-FDC7-BB29-55BCAD5D2A5E}"/>
              </a:ext>
            </a:extLst>
          </p:cNvPr>
          <p:cNvSpPr txBox="1"/>
          <p:nvPr/>
        </p:nvSpPr>
        <p:spPr>
          <a:xfrm>
            <a:off x="149292" y="1863011"/>
            <a:ext cx="352380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</a:t>
            </a:r>
            <a:r>
              <a:rPr lang="en-US" altLang="ko-KR" dirty="0"/>
              <a:t> : a stacked 4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6ACB55-D65F-9D13-C11E-045044BF6F03}"/>
              </a:ext>
            </a:extLst>
          </p:cNvPr>
          <p:cNvSpPr txBox="1"/>
          <p:nvPr/>
        </p:nvSpPr>
        <p:spPr>
          <a:xfrm>
            <a:off x="149291" y="1521757"/>
            <a:ext cx="3523806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x</a:t>
            </a:r>
            <a:r>
              <a:rPr lang="en-US" altLang="ko-KR" baseline="-25000" dirty="0"/>
              <a:t>t</a:t>
            </a:r>
            <a:r>
              <a:rPr lang="en-US" altLang="ko-KR" dirty="0"/>
              <a:t>: 210x160 RGB image at t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9F356B0-1EB4-03B9-3F6A-5B3D47421C08}"/>
              </a:ext>
            </a:extLst>
          </p:cNvPr>
          <p:cNvCxnSpPr>
            <a:cxnSpLocks/>
          </p:cNvCxnSpPr>
          <p:nvPr/>
        </p:nvCxnSpPr>
        <p:spPr>
          <a:xfrm>
            <a:off x="6096000" y="2227462"/>
            <a:ext cx="8947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86A21D-BF29-252D-D937-5E66FBAD03E4}"/>
              </a:ext>
            </a:extLst>
          </p:cNvPr>
          <p:cNvCxnSpPr>
            <a:cxnSpLocks/>
          </p:cNvCxnSpPr>
          <p:nvPr/>
        </p:nvCxnSpPr>
        <p:spPr>
          <a:xfrm>
            <a:off x="9773265" y="2227462"/>
            <a:ext cx="8947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0B0A672-5677-D545-6332-905BFF73D1AE}"/>
              </a:ext>
            </a:extLst>
          </p:cNvPr>
          <p:cNvCxnSpPr>
            <a:cxnSpLocks/>
          </p:cNvCxnSpPr>
          <p:nvPr/>
        </p:nvCxnSpPr>
        <p:spPr>
          <a:xfrm>
            <a:off x="4955459" y="3707216"/>
            <a:ext cx="165181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99E5E7-A62E-AA8A-6FD4-ABA7BA14CD2C}"/>
              </a:ext>
            </a:extLst>
          </p:cNvPr>
          <p:cNvSpPr txBox="1"/>
          <p:nvPr/>
        </p:nvSpPr>
        <p:spPr>
          <a:xfrm>
            <a:off x="149291" y="3783490"/>
            <a:ext cx="352380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t+1</a:t>
            </a:r>
            <a:r>
              <a:rPr lang="en-US" altLang="ko-KR" dirty="0"/>
              <a:t> : </a:t>
            </a:r>
            <a:r>
              <a:rPr lang="en-US" altLang="ko-KR" dirty="0" err="1"/>
              <a:t>s</a:t>
            </a:r>
            <a:r>
              <a:rPr lang="en-US" altLang="ko-KR" baseline="-25000" dirty="0" err="1"/>
              <a:t>t</a:t>
            </a:r>
            <a:r>
              <a:rPr lang="en-US" altLang="ko-KR" baseline="-25000" dirty="0"/>
              <a:t> </a:t>
            </a:r>
            <a:r>
              <a:rPr lang="en-US" altLang="ko-KR" dirty="0"/>
              <a:t>contains 1~t states info. </a:t>
            </a:r>
          </a:p>
        </p:txBody>
      </p:sp>
    </p:spTree>
    <p:extLst>
      <p:ext uri="{BB962C8B-B14F-4D97-AF65-F5344CB8AC3E}">
        <p14:creationId xmlns:p14="http://schemas.microsoft.com/office/powerpoint/2010/main" val="15574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CE407-9119-68B7-9EB8-5CB7403A8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40742-3717-DB6A-6C23-824B02BD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4315" cy="435133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Gradient descent every 4 transition</a:t>
            </a:r>
          </a:p>
          <a:p>
            <a:r>
              <a:rPr lang="en-US" altLang="ko-KR" sz="2400" dirty="0"/>
              <a:t>32 batch size x 4 transition = 8 update / sample</a:t>
            </a:r>
          </a:p>
          <a:p>
            <a:endParaRPr lang="en-US" altLang="ko-KR" sz="2400" dirty="0"/>
          </a:p>
          <a:p>
            <a:r>
              <a:rPr lang="en-US" altLang="ko-KR" sz="2400" dirty="0"/>
              <a:t>Avg. action value is the shaped reward value (Not same scale as avg. return)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6AB8C-B2AA-E263-122F-828A9303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97" y="1027906"/>
            <a:ext cx="7633903" cy="5386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6C912-C037-5B6A-5A1D-8F1F920F75CE}"/>
                  </a:ext>
                </a:extLst>
              </p:cNvPr>
              <p:cNvSpPr txBox="1"/>
              <p:nvPr/>
            </p:nvSpPr>
            <p:spPr>
              <a:xfrm>
                <a:off x="5517398" y="788660"/>
                <a:ext cx="26657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Space invader training score: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 is 0.05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6C912-C037-5B6A-5A1D-8F1F920F7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398" y="788660"/>
                <a:ext cx="2665708" cy="646331"/>
              </a:xfrm>
              <a:prstGeom prst="rect">
                <a:avLst/>
              </a:prstGeom>
              <a:blipFill>
                <a:blip r:embed="rId3"/>
                <a:stretch>
                  <a:fillRect l="-1831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9F2EE-EF74-3FC3-A1A6-562EF45378B7}"/>
                  </a:ext>
                </a:extLst>
              </p:cNvPr>
              <p:cNvSpPr txBox="1"/>
              <p:nvPr/>
            </p:nvSpPr>
            <p:spPr>
              <a:xfrm>
                <a:off x="9237295" y="788659"/>
                <a:ext cx="266570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seaquest training score: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 is 0.05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A9F2EE-EF74-3FC3-A1A6-562EF4537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295" y="788659"/>
                <a:ext cx="2665708" cy="646331"/>
              </a:xfrm>
              <a:prstGeom prst="rect">
                <a:avLst/>
              </a:prstGeom>
              <a:blipFill>
                <a:blip r:embed="rId4"/>
                <a:stretch>
                  <a:fillRect l="-182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9E6745D-E34A-8431-240E-B30A8C62F6CC}"/>
              </a:ext>
            </a:extLst>
          </p:cNvPr>
          <p:cNvSpPr txBox="1"/>
          <p:nvPr/>
        </p:nvSpPr>
        <p:spPr>
          <a:xfrm>
            <a:off x="5486704" y="4505670"/>
            <a:ext cx="2665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</a:rPr>
              <a:t>Avg. action value while Space invader training</a:t>
            </a:r>
          </a:p>
          <a:p>
            <a:r>
              <a:rPr lang="en-US" altLang="ko-KR" dirty="0">
                <a:latin typeface="Cambria Math" panose="02040503050406030204" pitchFamily="18" charset="0"/>
              </a:rPr>
              <a:t>(note: reward shaped)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948CC8-2FA1-F788-00A1-0FFC3AAF5FA8}"/>
              </a:ext>
            </a:extLst>
          </p:cNvPr>
          <p:cNvSpPr txBox="1"/>
          <p:nvPr/>
        </p:nvSpPr>
        <p:spPr>
          <a:xfrm>
            <a:off x="9526292" y="4505670"/>
            <a:ext cx="2665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</a:rPr>
              <a:t>Avg. action value while seaqeust training</a:t>
            </a:r>
          </a:p>
          <a:p>
            <a:r>
              <a:rPr lang="en-US" altLang="ko-KR" dirty="0">
                <a:latin typeface="Cambria Math" panose="02040503050406030204" pitchFamily="18" charset="0"/>
              </a:rPr>
              <a:t>(note: reward shaped)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5468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245C04-5070-D34F-B7E9-5164273B2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2"/>
          <a:stretch/>
        </p:blipFill>
        <p:spPr>
          <a:xfrm>
            <a:off x="2218944" y="211097"/>
            <a:ext cx="9258842" cy="6307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9A5843-44ED-15EC-58DD-30D5AA7DADB6}"/>
              </a:ext>
            </a:extLst>
          </p:cNvPr>
          <p:cNvSpPr txBox="1"/>
          <p:nvPr/>
        </p:nvSpPr>
        <p:spPr>
          <a:xfrm>
            <a:off x="228857" y="3860616"/>
            <a:ext cx="1990087" cy="120032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Previous SOTA for Atari 2600 is Best linear learner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4BC43-A000-45F6-5656-7DFF646D2626}"/>
              </a:ext>
            </a:extLst>
          </p:cNvPr>
          <p:cNvSpPr txBox="1"/>
          <p:nvPr/>
        </p:nvSpPr>
        <p:spPr>
          <a:xfrm>
            <a:off x="2218943" y="6169709"/>
            <a:ext cx="8025437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DQN is better than Best linear leaner in 43 / 49,</a:t>
            </a:r>
          </a:p>
          <a:p>
            <a:r>
              <a:rPr lang="en-US" altLang="ko-KR" dirty="0"/>
              <a:t>without game domain knowledge (only images)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E9069-065B-68FF-5270-84F82A4485A1}"/>
                  </a:ext>
                </a:extLst>
              </p:cNvPr>
              <p:cNvSpPr txBox="1"/>
              <p:nvPr/>
            </p:nvSpPr>
            <p:spPr>
              <a:xfrm>
                <a:off x="4277532" y="2181937"/>
                <a:ext cx="5966848" cy="7698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ko-KR" dirty="0"/>
                  <a:t>Normalized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b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이면 사람과 점수 동일</a:t>
                </a:r>
                <a:endParaRPr lang="en-US" altLang="ko-KR" dirty="0"/>
              </a:p>
              <a:p>
                <a:r>
                  <a:rPr lang="en-US" altLang="ko-KR" dirty="0"/>
                  <a:t>s: score,  s</a:t>
                </a:r>
                <a:r>
                  <a:rPr lang="en-US" altLang="ko-KR" baseline="-25000" dirty="0"/>
                  <a:t>b</a:t>
                </a:r>
                <a:r>
                  <a:rPr lang="en-US" altLang="ko-KR" dirty="0"/>
                  <a:t> : baseline random score, s</a:t>
                </a:r>
                <a:r>
                  <a:rPr lang="en-US" altLang="ko-KR" baseline="-25000" dirty="0"/>
                  <a:t>h</a:t>
                </a:r>
                <a:r>
                  <a:rPr lang="en-US" altLang="ko-KR" dirty="0"/>
                  <a:t>: human score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7E9069-065B-68FF-5270-84F82A448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532" y="2181937"/>
                <a:ext cx="5966848" cy="769891"/>
              </a:xfrm>
              <a:prstGeom prst="rect">
                <a:avLst/>
              </a:prstGeom>
              <a:blipFill>
                <a:blip r:embed="rId4"/>
                <a:stretch>
                  <a:fillRect l="-815" b="-10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A6EA232-8D5C-EF3A-CC27-538038645C76}"/>
              </a:ext>
            </a:extLst>
          </p:cNvPr>
          <p:cNvSpPr txBox="1"/>
          <p:nvPr/>
        </p:nvSpPr>
        <p:spPr>
          <a:xfrm>
            <a:off x="2386740" y="65987"/>
            <a:ext cx="511444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Assuming human-level is 75% of an expert, DQN is better than humans for 29 / 49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2A4136-DAEB-5830-A3CF-6E77526ABC1C}"/>
              </a:ext>
            </a:extLst>
          </p:cNvPr>
          <p:cNvSpPr txBox="1"/>
          <p:nvPr/>
        </p:nvSpPr>
        <p:spPr>
          <a:xfrm>
            <a:off x="228857" y="1281965"/>
            <a:ext cx="205207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25.4 times better than human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48C904-8984-0439-51C7-D1283229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602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ED02EFB-7A7F-2FA6-9282-E65AE884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180" y="675153"/>
            <a:ext cx="7542919" cy="60343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248D0B-50A6-5A59-71E4-56527418259E}"/>
              </a:ext>
            </a:extLst>
          </p:cNvPr>
          <p:cNvSpPr txBox="1"/>
          <p:nvPr/>
        </p:nvSpPr>
        <p:spPr>
          <a:xfrm>
            <a:off x="9690099" y="3140651"/>
            <a:ext cx="22497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Similar states </a:t>
            </a:r>
            <a:r>
              <a:rPr lang="en-US" altLang="ko-KR" dirty="0"/>
              <a:t>has points at similar locations in T-SNE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B7F731-DF75-F319-B043-9666DB8B64DB}"/>
              </a:ext>
            </a:extLst>
          </p:cNvPr>
          <p:cNvSpPr txBox="1"/>
          <p:nvPr/>
        </p:nvSpPr>
        <p:spPr>
          <a:xfrm>
            <a:off x="9690098" y="4371072"/>
            <a:ext cx="22497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Although different visually, the states with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similar expected reward</a:t>
            </a:r>
            <a:r>
              <a:rPr lang="en-US" altLang="ko-KR" dirty="0"/>
              <a:t> (action-value) have similar locations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78326E-5B8E-958F-48A8-B21C01B1891D}"/>
              </a:ext>
            </a:extLst>
          </p:cNvPr>
          <p:cNvSpPr txBox="1"/>
          <p:nvPr/>
        </p:nvSpPr>
        <p:spPr>
          <a:xfrm>
            <a:off x="3888658" y="148512"/>
            <a:ext cx="5093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T-SNE 2 dim. visualization of vector data of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last hidden layer</a:t>
            </a:r>
            <a:r>
              <a:rPr lang="en-US" altLang="ko-KR" dirty="0"/>
              <a:t> for </a:t>
            </a:r>
            <a:r>
              <a:rPr lang="en-US" altLang="ko-KR" i="1" dirty="0"/>
              <a:t>Space Invaders 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434FF-3466-67C9-1B07-BD3A9C7105D5}"/>
              </a:ext>
            </a:extLst>
          </p:cNvPr>
          <p:cNvSpPr txBox="1"/>
          <p:nvPr/>
        </p:nvSpPr>
        <p:spPr>
          <a:xfrm>
            <a:off x="298862" y="1890981"/>
            <a:ext cx="299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Red : high action value</a:t>
            </a:r>
          </a:p>
          <a:p>
            <a:r>
              <a:rPr lang="en-US" altLang="ko-KR" dirty="0"/>
              <a:t>Black : low action value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1B6119E-67B9-4C18-4B26-DB86094CB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89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25766-944F-2391-4262-28A7DA21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CA4F4-BBEB-8A08-6633-2100D12CA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Agent’s behavior shows that it learned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long-term strategy</a:t>
            </a:r>
          </a:p>
          <a:p>
            <a:pPr lvl="1"/>
            <a:r>
              <a:rPr lang="en-US" altLang="ko-KR" dirty="0"/>
              <a:t>E.g., In break out, the agent learned that the state number 4 has much higher value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DC433-CEC4-92EB-065C-F14DD395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54" y="3066143"/>
            <a:ext cx="6236960" cy="366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1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196B7-FAED-9A81-4E4C-6454C057A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3660E6-E9C2-BE58-6E29-98D91FA72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732" y="1825625"/>
            <a:ext cx="10356067" cy="4351338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ko-KR" dirty="0"/>
              <a:t>But DQN suffers in a game like Montejuma’s revenge that requires a long</a:t>
            </a:r>
            <a:r>
              <a:rPr lang="en-US" altLang="ko-KR" dirty="0">
                <a:solidFill>
                  <a:srgbClr val="FF0000"/>
                </a:solidFill>
              </a:rPr>
              <a:t>er</a:t>
            </a:r>
            <a:r>
              <a:rPr lang="en-US" altLang="ko-KR" dirty="0"/>
              <a:t>-term strategy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Sparse</a:t>
            </a:r>
            <a:r>
              <a:rPr lang="en-US" altLang="ko-KR" dirty="0"/>
              <a:t> reward problem</a:t>
            </a:r>
          </a:p>
          <a:p>
            <a:pPr lvl="1"/>
            <a:r>
              <a:rPr lang="en-US" altLang="ko-KR" dirty="0"/>
              <a:t>Deceptive reward problem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E94A66-179F-9DA4-DC0D-9D97D254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873" y="2744497"/>
            <a:ext cx="2684895" cy="26848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D35E3D-05D0-192B-7BC1-FFB9C55A6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36" t="62897"/>
          <a:stretch/>
        </p:blipFill>
        <p:spPr>
          <a:xfrm rot="5400000">
            <a:off x="3032928" y="3054720"/>
            <a:ext cx="1765011" cy="3829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FB93D-C27C-1985-EF4F-6187FA0B5355}"/>
              </a:ext>
            </a:extLst>
          </p:cNvPr>
          <p:cNvSpPr txBox="1"/>
          <p:nvPr/>
        </p:nvSpPr>
        <p:spPr>
          <a:xfrm>
            <a:off x="8205055" y="5464260"/>
            <a:ext cx="33876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Negative Reward occurs when the player hit the skull: deceptive reward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46495A1-0E91-75A0-6529-C8A798B2E0C5}"/>
              </a:ext>
            </a:extLst>
          </p:cNvPr>
          <p:cNvSpPr/>
          <p:nvPr/>
        </p:nvSpPr>
        <p:spPr>
          <a:xfrm>
            <a:off x="9112320" y="4607302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60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861448-5848-102D-32AD-205F01C2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E751A-4869-A35D-A638-FD1753A50F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Python libraries:</a:t>
            </a:r>
          </a:p>
          <a:p>
            <a:pPr lvl="1"/>
            <a:r>
              <a:rPr lang="en-US" altLang="ko-KR" dirty="0"/>
              <a:t>gym==0.25.1</a:t>
            </a:r>
          </a:p>
          <a:p>
            <a:pPr lvl="1"/>
            <a:r>
              <a:rPr lang="en-US" altLang="ko-KR" dirty="0"/>
              <a:t>ale-</a:t>
            </a:r>
            <a:r>
              <a:rPr lang="en-US" altLang="ko-KR" dirty="0" err="1"/>
              <a:t>py</a:t>
            </a:r>
            <a:r>
              <a:rPr lang="en-US" altLang="ko-KR" dirty="0"/>
              <a:t>==0.7.5</a:t>
            </a:r>
          </a:p>
          <a:p>
            <a:pPr lvl="1"/>
            <a:r>
              <a:rPr lang="en-US" altLang="ko-KR" dirty="0"/>
              <a:t>torch==2.0.0 (cpu</a:t>
            </a:r>
            <a:r>
              <a:rPr lang="ko-KR" altLang="en-US" dirty="0"/>
              <a:t>버전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tensorboard==2.13.0</a:t>
            </a:r>
          </a:p>
          <a:p>
            <a:pPr marL="457200" lvl="1" indent="0">
              <a:buNone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*pip install gym[accept-rom-license]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1CBDCC-BB2D-3551-4965-AFBA3A95F5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Code files:</a:t>
            </a:r>
          </a:p>
          <a:p>
            <a:pPr lvl="1"/>
            <a:r>
              <a:rPr lang="en-US" altLang="ko-KR" dirty="0"/>
              <a:t>Configuration.py</a:t>
            </a:r>
          </a:p>
          <a:p>
            <a:pPr lvl="1"/>
            <a:r>
              <a:rPr lang="en-US" altLang="ko-KR" dirty="0"/>
              <a:t>dqn_agent.py</a:t>
            </a:r>
          </a:p>
          <a:p>
            <a:pPr lvl="1"/>
            <a:r>
              <a:rPr lang="en-US" altLang="ko-KR" dirty="0"/>
              <a:t>eval.py</a:t>
            </a:r>
          </a:p>
          <a:p>
            <a:pPr lvl="1"/>
            <a:r>
              <a:rPr lang="en-US" altLang="ko-KR" dirty="0"/>
              <a:t>utils.py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86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613BB-1F65-1237-3180-D4AF99A1E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 : Pong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5E40B-1E5E-6BB4-F9D5-F1007F9D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41"/>
          <a:stretch/>
        </p:blipFill>
        <p:spPr>
          <a:xfrm>
            <a:off x="5340578" y="1453742"/>
            <a:ext cx="6634913" cy="2364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B3BE07-A75A-472E-D3AD-9438B1D2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95" y="1690688"/>
            <a:ext cx="2273710" cy="280585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B5DE67-2992-191F-8115-05D4523FA6E3}"/>
              </a:ext>
            </a:extLst>
          </p:cNvPr>
          <p:cNvGrpSpPr/>
          <p:nvPr/>
        </p:nvGrpSpPr>
        <p:grpSpPr>
          <a:xfrm>
            <a:off x="5451786" y="4254089"/>
            <a:ext cx="2273710" cy="2179823"/>
            <a:chOff x="5828688" y="4170780"/>
            <a:chExt cx="2186909" cy="20878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176D3B4-14EB-B324-5BE7-48E83FC59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3001" y="4496543"/>
              <a:ext cx="1252596" cy="176212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9899463-A97A-289A-0820-4792BAB7E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8688" y="4170780"/>
              <a:ext cx="934313" cy="348514"/>
            </a:xfrm>
            <a:prstGeom prst="rect">
              <a:avLst/>
            </a:prstGeom>
          </p:spPr>
        </p:pic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C94560-90A3-081D-F650-B7A54B40A55E}"/>
              </a:ext>
            </a:extLst>
          </p:cNvPr>
          <p:cNvCxnSpPr>
            <a:cxnSpLocks/>
          </p:cNvCxnSpPr>
          <p:nvPr/>
        </p:nvCxnSpPr>
        <p:spPr>
          <a:xfrm>
            <a:off x="5483945" y="3818059"/>
            <a:ext cx="3379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329F1B-D5F7-6B55-037B-1D2E964CDEB9}"/>
              </a:ext>
            </a:extLst>
          </p:cNvPr>
          <p:cNvSpPr txBox="1"/>
          <p:nvPr/>
        </p:nvSpPr>
        <p:spPr>
          <a:xfrm>
            <a:off x="8829387" y="3850212"/>
            <a:ext cx="291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‘Pong-ram-v0’ version has 128 state (1 dim. vector)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EB8B6C-9593-419E-AEFC-5611F74A0AF0}"/>
              </a:ext>
            </a:extLst>
          </p:cNvPr>
          <p:cNvSpPr txBox="1"/>
          <p:nvPr/>
        </p:nvSpPr>
        <p:spPr>
          <a:xfrm>
            <a:off x="1103874" y="4797980"/>
            <a:ext cx="3871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We’ll use ‘Pong-ram-v0’ version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91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D3403-6B49-A9B9-C0EE-EA2F928B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1000" cy="1325563"/>
          </a:xfrm>
        </p:spPr>
        <p:txBody>
          <a:bodyPr/>
          <a:lstStyle/>
          <a:p>
            <a:r>
              <a:rPr lang="en-US" altLang="ko-KR" dirty="0"/>
              <a:t>Confgiration.py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EE365-1B44-C9DB-11D2-0E3D6E9BD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37"/>
          <a:stretch/>
        </p:blipFill>
        <p:spPr>
          <a:xfrm>
            <a:off x="1366967" y="1804086"/>
            <a:ext cx="3448050" cy="4399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8A89D-FA1E-C5D0-C8D0-70E650E66E82}"/>
              </a:ext>
            </a:extLst>
          </p:cNvPr>
          <p:cNvSpPr txBox="1"/>
          <p:nvPr/>
        </p:nvSpPr>
        <p:spPr>
          <a:xfrm>
            <a:off x="6672860" y="310459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50000 samples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2DAA7-0F61-C54F-F114-5C7764B704DB}"/>
              </a:ext>
            </a:extLst>
          </p:cNvPr>
          <p:cNvSpPr txBox="1"/>
          <p:nvPr/>
        </p:nvSpPr>
        <p:spPr>
          <a:xfrm>
            <a:off x="6657153" y="3577173"/>
            <a:ext cx="332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Total 500000 steps interaction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C1B28-2109-5289-9C88-35366D1ECC4A}"/>
              </a:ext>
            </a:extLst>
          </p:cNvPr>
          <p:cNvSpPr txBox="1"/>
          <p:nvPr/>
        </p:nvSpPr>
        <p:spPr>
          <a:xfrm>
            <a:off x="6672860" y="3863026"/>
            <a:ext cx="419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network update per 2000 steps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AB92A-7DAB-CCC1-CF89-41956C045E9D}"/>
              </a:ext>
            </a:extLst>
          </p:cNvPr>
          <p:cNvSpPr txBox="1"/>
          <p:nvPr/>
        </p:nvSpPr>
        <p:spPr>
          <a:xfrm>
            <a:off x="6685174" y="423964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Epsilon decaying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F507D4-2CE4-15ED-2577-B25FE93CF2E5}"/>
              </a:ext>
            </a:extLst>
          </p:cNvPr>
          <p:cNvSpPr txBox="1"/>
          <p:nvPr/>
        </p:nvSpPr>
        <p:spPr>
          <a:xfrm>
            <a:off x="6698070" y="4685087"/>
            <a:ext cx="357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decaying after 50000 steps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DDEC7-0A58-7FE2-8CD3-3F0C64CAB34E}"/>
              </a:ext>
            </a:extLst>
          </p:cNvPr>
          <p:cNvSpPr txBox="1"/>
          <p:nvPr/>
        </p:nvSpPr>
        <p:spPr>
          <a:xfrm>
            <a:off x="6657153" y="4933913"/>
            <a:ext cx="456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 avg. of 20 episodes to evaluate score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12B61-EF71-B31D-778E-1A01777DE2EA}"/>
              </a:ext>
            </a:extLst>
          </p:cNvPr>
          <p:cNvSpPr txBox="1"/>
          <p:nvPr/>
        </p:nvSpPr>
        <p:spPr>
          <a:xfrm>
            <a:off x="6698070" y="5236190"/>
            <a:ext cx="267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evaluate every 500 step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D4879-42B5-0F75-A7F8-590433ECEB45}"/>
              </a:ext>
            </a:extLst>
          </p:cNvPr>
          <p:cNvSpPr txBox="1"/>
          <p:nvPr/>
        </p:nvSpPr>
        <p:spPr>
          <a:xfrm>
            <a:off x="6672860" y="1936076"/>
            <a:ext cx="504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Dictionary that allows access to the key value by an attribute (e.g., config.gamma)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4DD17-E1F3-A040-EA4F-749708E86F67}"/>
              </a:ext>
            </a:extLst>
          </p:cNvPr>
          <p:cNvSpPr txBox="1"/>
          <p:nvPr/>
        </p:nvSpPr>
        <p:spPr>
          <a:xfrm>
            <a:off x="6657153" y="3331590"/>
            <a:ext cx="505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Initial buffer-filling ratio before start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5D36B9-2C61-797D-F23C-E0D69B511881}"/>
              </a:ext>
            </a:extLst>
          </p:cNvPr>
          <p:cNvCxnSpPr/>
          <p:nvPr/>
        </p:nvCxnSpPr>
        <p:spPr>
          <a:xfrm>
            <a:off x="2359744" y="2212256"/>
            <a:ext cx="10471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492E3CF-A6ED-F325-7CD6-3239947A53B0}"/>
              </a:ext>
            </a:extLst>
          </p:cNvPr>
          <p:cNvCxnSpPr>
            <a:cxnSpLocks/>
          </p:cNvCxnSpPr>
          <p:nvPr/>
        </p:nvCxnSpPr>
        <p:spPr>
          <a:xfrm>
            <a:off x="1836176" y="3444433"/>
            <a:ext cx="23081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BF90902-C2CE-5AED-C145-5B7BF3F4EAC8}"/>
              </a:ext>
            </a:extLst>
          </p:cNvPr>
          <p:cNvCxnSpPr>
            <a:cxnSpLocks/>
          </p:cNvCxnSpPr>
          <p:nvPr/>
        </p:nvCxnSpPr>
        <p:spPr>
          <a:xfrm>
            <a:off x="1836176" y="3686174"/>
            <a:ext cx="23081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CE9B5E5-DCA0-7533-B7DA-AE7947003F20}"/>
              </a:ext>
            </a:extLst>
          </p:cNvPr>
          <p:cNvCxnSpPr>
            <a:cxnSpLocks/>
          </p:cNvCxnSpPr>
          <p:nvPr/>
        </p:nvCxnSpPr>
        <p:spPr>
          <a:xfrm>
            <a:off x="1836176" y="3935751"/>
            <a:ext cx="24703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4C98EE5-EB18-1477-3D45-7FC120E2AB28}"/>
              </a:ext>
            </a:extLst>
          </p:cNvPr>
          <p:cNvCxnSpPr>
            <a:cxnSpLocks/>
          </p:cNvCxnSpPr>
          <p:nvPr/>
        </p:nvCxnSpPr>
        <p:spPr>
          <a:xfrm>
            <a:off x="1836176" y="4188114"/>
            <a:ext cx="27800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CA5E689-C73D-0DE3-B378-D0721F25E389}"/>
              </a:ext>
            </a:extLst>
          </p:cNvPr>
          <p:cNvCxnSpPr>
            <a:cxnSpLocks/>
          </p:cNvCxnSpPr>
          <p:nvPr/>
        </p:nvCxnSpPr>
        <p:spPr>
          <a:xfrm>
            <a:off x="1836176" y="4904417"/>
            <a:ext cx="26620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4DA6DB7-8FC4-8DA6-24BB-801679049365}"/>
              </a:ext>
            </a:extLst>
          </p:cNvPr>
          <p:cNvCxnSpPr>
            <a:cxnSpLocks/>
          </p:cNvCxnSpPr>
          <p:nvPr/>
        </p:nvCxnSpPr>
        <p:spPr>
          <a:xfrm>
            <a:off x="1826342" y="5175318"/>
            <a:ext cx="21999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5F58E06-B57D-4FEB-1F11-3616236A17EB}"/>
              </a:ext>
            </a:extLst>
          </p:cNvPr>
          <p:cNvCxnSpPr>
            <a:cxnSpLocks/>
          </p:cNvCxnSpPr>
          <p:nvPr/>
        </p:nvCxnSpPr>
        <p:spPr>
          <a:xfrm>
            <a:off x="1811595" y="5410032"/>
            <a:ext cx="21999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DBAEB22-5282-D56D-4D67-28B0419F1F94}"/>
              </a:ext>
            </a:extLst>
          </p:cNvPr>
          <p:cNvCxnSpPr>
            <a:cxnSpLocks/>
          </p:cNvCxnSpPr>
          <p:nvPr/>
        </p:nvCxnSpPr>
        <p:spPr>
          <a:xfrm>
            <a:off x="1885338" y="2962653"/>
            <a:ext cx="23081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1FC0C3-5D09-03A2-1D9B-03106AAE7EC3}"/>
              </a:ext>
            </a:extLst>
          </p:cNvPr>
          <p:cNvCxnSpPr>
            <a:cxnSpLocks/>
          </p:cNvCxnSpPr>
          <p:nvPr/>
        </p:nvCxnSpPr>
        <p:spPr>
          <a:xfrm>
            <a:off x="1885335" y="3178337"/>
            <a:ext cx="23081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36887A6-D1D3-C889-630F-9709E3AFC8D0}"/>
              </a:ext>
            </a:extLst>
          </p:cNvPr>
          <p:cNvSpPr txBox="1"/>
          <p:nvPr/>
        </p:nvSpPr>
        <p:spPr>
          <a:xfrm>
            <a:off x="6672860" y="2696540"/>
            <a:ext cx="529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Roughly proportional to the complexity of game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1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797F7-F52E-3F3A-6D79-4B01EED5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9860F3-BF10-1EC1-D22C-3518396DB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Human-level control through deep RL(Minh et al., 2015)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Solved complex env. and high dimensional input (image)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  <a:r>
              <a:rPr lang="en-US" altLang="ko-KR" baseline="30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success case using DNN (inspired by AlexNet)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 hand-crafted feature</a:t>
            </a:r>
          </a:p>
          <a:p>
            <a:r>
              <a:rPr lang="en-US" altLang="ko-KR" dirty="0"/>
              <a:t>In Atari 2600 game, the agent is better than an human expert 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742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9704C-2643-4B94-36AB-B6A7F6D1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95675" cy="1325563"/>
          </a:xfrm>
        </p:spPr>
        <p:txBody>
          <a:bodyPr/>
          <a:lstStyle/>
          <a:p>
            <a:r>
              <a:rPr lang="en-US" altLang="ko-KR" dirty="0"/>
              <a:t>Utils.py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275E6-641D-84B8-C669-9BD554AD0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61" b="46885"/>
          <a:stretch/>
        </p:blipFill>
        <p:spPr>
          <a:xfrm>
            <a:off x="1038449" y="4055977"/>
            <a:ext cx="6590851" cy="23376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E277CD-B4A2-BE7A-CB74-15DE57C4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29" b="83934"/>
          <a:stretch/>
        </p:blipFill>
        <p:spPr>
          <a:xfrm>
            <a:off x="1038449" y="1757363"/>
            <a:ext cx="5696063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62E9AD-5582-8B12-923E-88749EA35E84}"/>
              </a:ext>
            </a:extLst>
          </p:cNvPr>
          <p:cNvSpPr txBox="1"/>
          <p:nvPr/>
        </p:nvSpPr>
        <p:spPr>
          <a:xfrm>
            <a:off x="5482714" y="5942474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128 * 4 = (512,)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21770-A1B0-1403-6210-73D5671E682E}"/>
              </a:ext>
            </a:extLst>
          </p:cNvPr>
          <p:cNvSpPr txBox="1"/>
          <p:nvPr/>
        </p:nvSpPr>
        <p:spPr>
          <a:xfrm>
            <a:off x="7768772" y="5086495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Repeat env.observation_space.low 4 times and concatenation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F803C-1624-2F61-0790-489CAB5897B2}"/>
              </a:ext>
            </a:extLst>
          </p:cNvPr>
          <p:cNvSpPr txBox="1"/>
          <p:nvPr/>
        </p:nvSpPr>
        <p:spPr>
          <a:xfrm>
            <a:off x="7773156" y="1896607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Env return RBG image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0DCF3BF-C81C-BBE9-1F67-2BD6905EF1F3}"/>
              </a:ext>
            </a:extLst>
          </p:cNvPr>
          <p:cNvCxnSpPr>
            <a:cxnSpLocks/>
          </p:cNvCxnSpPr>
          <p:nvPr/>
        </p:nvCxnSpPr>
        <p:spPr>
          <a:xfrm>
            <a:off x="4382730" y="2292810"/>
            <a:ext cx="21999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FC0965-59A3-B264-2947-E62188E2B412}"/>
              </a:ext>
            </a:extLst>
          </p:cNvPr>
          <p:cNvCxnSpPr>
            <a:cxnSpLocks/>
          </p:cNvCxnSpPr>
          <p:nvPr/>
        </p:nvCxnSpPr>
        <p:spPr>
          <a:xfrm>
            <a:off x="2182762" y="5860604"/>
            <a:ext cx="4399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931E80-745A-8912-C12B-21904323EDC2}"/>
              </a:ext>
            </a:extLst>
          </p:cNvPr>
          <p:cNvCxnSpPr>
            <a:cxnSpLocks/>
          </p:cNvCxnSpPr>
          <p:nvPr/>
        </p:nvCxnSpPr>
        <p:spPr>
          <a:xfrm>
            <a:off x="4382730" y="5437817"/>
            <a:ext cx="21999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806447D-28C8-6D50-FA70-6F82FF0606FD}"/>
              </a:ext>
            </a:extLst>
          </p:cNvPr>
          <p:cNvCxnSpPr>
            <a:cxnSpLocks/>
          </p:cNvCxnSpPr>
          <p:nvPr/>
        </p:nvCxnSpPr>
        <p:spPr>
          <a:xfrm>
            <a:off x="4412226" y="5659664"/>
            <a:ext cx="21704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10324AC-6F11-397E-0EB5-685DBA86689E}"/>
              </a:ext>
            </a:extLst>
          </p:cNvPr>
          <p:cNvCxnSpPr>
            <a:cxnSpLocks/>
          </p:cNvCxnSpPr>
          <p:nvPr/>
        </p:nvCxnSpPr>
        <p:spPr>
          <a:xfrm>
            <a:off x="3434223" y="4229765"/>
            <a:ext cx="978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66902C-229B-0042-8FCC-BBFA2A0E6398}"/>
              </a:ext>
            </a:extLst>
          </p:cNvPr>
          <p:cNvSpPr txBox="1"/>
          <p:nvPr/>
        </p:nvSpPr>
        <p:spPr>
          <a:xfrm>
            <a:off x="7768772" y="3822144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Customize pong-v0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311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9CE5DA-853C-6338-B0DE-320B1CF72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61" y="2543175"/>
            <a:ext cx="5184941" cy="27354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624155-9A0E-1F2A-DD87-C47CC2DE0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48" r="17274" b="-1"/>
          <a:stretch/>
        </p:blipFill>
        <p:spPr>
          <a:xfrm>
            <a:off x="0" y="2245734"/>
            <a:ext cx="5447025" cy="347171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EB3D22E-8A05-FCDB-071D-8177756C9272}"/>
              </a:ext>
            </a:extLst>
          </p:cNvPr>
          <p:cNvSpPr txBox="1">
            <a:spLocks/>
          </p:cNvSpPr>
          <p:nvPr/>
        </p:nvSpPr>
        <p:spPr>
          <a:xfrm>
            <a:off x="762000" y="365125"/>
            <a:ext cx="34956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Utils.py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065D2-93A2-5DD1-5973-9074D4AB3540}"/>
              </a:ext>
            </a:extLst>
          </p:cNvPr>
          <p:cNvSpPr txBox="1"/>
          <p:nvPr/>
        </p:nvSpPr>
        <p:spPr>
          <a:xfrm>
            <a:off x="3122976" y="587758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Concatenate 4 recent states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06823-C27E-0DB8-0075-A959D238EB5C}"/>
              </a:ext>
            </a:extLst>
          </p:cNvPr>
          <p:cNvSpPr txBox="1"/>
          <p:nvPr/>
        </p:nvSpPr>
        <p:spPr>
          <a:xfrm>
            <a:off x="3163096" y="2541288"/>
            <a:ext cx="26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 times same actions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9CB97-D58A-D355-0889-0D45175D34FE}"/>
              </a:ext>
            </a:extLst>
          </p:cNvPr>
          <p:cNvSpPr txBox="1"/>
          <p:nvPr/>
        </p:nvSpPr>
        <p:spPr>
          <a:xfrm>
            <a:off x="3163096" y="3623225"/>
            <a:ext cx="26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Add reward 4 times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C6707-B440-7786-A5BD-2C767E133A57}"/>
              </a:ext>
            </a:extLst>
          </p:cNvPr>
          <p:cNvSpPr txBox="1"/>
          <p:nvPr/>
        </p:nvSpPr>
        <p:spPr>
          <a:xfrm>
            <a:off x="9559472" y="2910620"/>
            <a:ext cx="263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20 steps No-op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199A0-63E7-AE82-6DEA-C4560E548EAD}"/>
              </a:ext>
            </a:extLst>
          </p:cNvPr>
          <p:cNvSpPr txBox="1"/>
          <p:nvPr/>
        </p:nvSpPr>
        <p:spPr>
          <a:xfrm>
            <a:off x="3131378" y="3999762"/>
            <a:ext cx="3095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Win: 1, Lose: -1.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To simply training, pong game ends after 1 match.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0E6E863-3A7E-8912-7416-19B01B9B9320}"/>
              </a:ext>
            </a:extLst>
          </p:cNvPr>
          <p:cNvCxnSpPr>
            <a:cxnSpLocks/>
          </p:cNvCxnSpPr>
          <p:nvPr/>
        </p:nvCxnSpPr>
        <p:spPr>
          <a:xfrm>
            <a:off x="2022992" y="3181313"/>
            <a:ext cx="1099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64CA78D-7339-E384-96E3-72FD45D2903C}"/>
              </a:ext>
            </a:extLst>
          </p:cNvPr>
          <p:cNvCxnSpPr>
            <a:cxnSpLocks/>
          </p:cNvCxnSpPr>
          <p:nvPr/>
        </p:nvCxnSpPr>
        <p:spPr>
          <a:xfrm>
            <a:off x="1020099" y="3800745"/>
            <a:ext cx="1099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C57D2-2EB9-ADF9-37EB-CBE5DFFAEAD9}"/>
              </a:ext>
            </a:extLst>
          </p:cNvPr>
          <p:cNvCxnSpPr>
            <a:cxnSpLocks/>
          </p:cNvCxnSpPr>
          <p:nvPr/>
        </p:nvCxnSpPr>
        <p:spPr>
          <a:xfrm>
            <a:off x="1020099" y="4420179"/>
            <a:ext cx="13531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C6C9AE-E067-E752-03EE-CDF70ACBAB2A}"/>
              </a:ext>
            </a:extLst>
          </p:cNvPr>
          <p:cNvCxnSpPr>
            <a:cxnSpLocks/>
          </p:cNvCxnSpPr>
          <p:nvPr/>
        </p:nvCxnSpPr>
        <p:spPr>
          <a:xfrm>
            <a:off x="1473000" y="5429475"/>
            <a:ext cx="36299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CB0DCD1-820E-FF30-05E1-932C9354992D}"/>
              </a:ext>
            </a:extLst>
          </p:cNvPr>
          <p:cNvCxnSpPr>
            <a:cxnSpLocks/>
          </p:cNvCxnSpPr>
          <p:nvPr/>
        </p:nvCxnSpPr>
        <p:spPr>
          <a:xfrm>
            <a:off x="7628809" y="3305111"/>
            <a:ext cx="109998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BA661E-258B-D386-144D-876BCF1E5D9A}"/>
              </a:ext>
            </a:extLst>
          </p:cNvPr>
          <p:cNvCxnSpPr>
            <a:cxnSpLocks/>
          </p:cNvCxnSpPr>
          <p:nvPr/>
        </p:nvCxnSpPr>
        <p:spPr>
          <a:xfrm>
            <a:off x="9698499" y="3593318"/>
            <a:ext cx="21241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270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239B4-C77B-0DD7-536A-6397E010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Utils.py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E9CA49-99D3-2C66-24D5-6F9BBDE9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13" y="1784350"/>
            <a:ext cx="8299773" cy="470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DAE27-1948-9CDA-7473-7409E3A88302}"/>
              </a:ext>
            </a:extLst>
          </p:cNvPr>
          <p:cNvSpPr txBox="1"/>
          <p:nvPr/>
        </p:nvSpPr>
        <p:spPr>
          <a:xfrm>
            <a:off x="8833114" y="2778544"/>
            <a:ext cx="350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Normalization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to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-1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~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895182-4BDF-82BE-6E82-F4FE8FBE7EA8}"/>
              </a:ext>
            </a:extLst>
          </p:cNvPr>
          <p:cNvSpPr txBox="1"/>
          <p:nvPr/>
        </p:nvSpPr>
        <p:spPr>
          <a:xfrm>
            <a:off x="8833114" y="3710125"/>
            <a:ext cx="350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No change in shape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8ABF3B-E0BB-2F4A-9A5C-D015AF040AAA}"/>
              </a:ext>
            </a:extLst>
          </p:cNvPr>
          <p:cNvCxnSpPr>
            <a:cxnSpLocks/>
          </p:cNvCxnSpPr>
          <p:nvPr/>
        </p:nvCxnSpPr>
        <p:spPr>
          <a:xfrm>
            <a:off x="3042060" y="3720548"/>
            <a:ext cx="30539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B4B619-1152-66F9-5496-8A9941D85D01}"/>
              </a:ext>
            </a:extLst>
          </p:cNvPr>
          <p:cNvCxnSpPr>
            <a:cxnSpLocks/>
          </p:cNvCxnSpPr>
          <p:nvPr/>
        </p:nvCxnSpPr>
        <p:spPr>
          <a:xfrm>
            <a:off x="3042060" y="3283012"/>
            <a:ext cx="70458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ADC30FA-165B-9D9D-B52C-046B5C39B3E2}"/>
              </a:ext>
            </a:extLst>
          </p:cNvPr>
          <p:cNvCxnSpPr>
            <a:cxnSpLocks/>
          </p:cNvCxnSpPr>
          <p:nvPr/>
        </p:nvCxnSpPr>
        <p:spPr>
          <a:xfrm>
            <a:off x="4732022" y="2040447"/>
            <a:ext cx="978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0ECED6-6870-EDAB-4EFE-91B82FF2F389}"/>
              </a:ext>
            </a:extLst>
          </p:cNvPr>
          <p:cNvSpPr txBox="1"/>
          <p:nvPr/>
        </p:nvSpPr>
        <p:spPr>
          <a:xfrm>
            <a:off x="8833114" y="1690688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Customize pong-v0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32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B8923-F9B2-5D40-7818-3FA6556F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Agent learning (dqn_agent.py)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433596-D538-80CC-1091-D76F036E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" y="1946248"/>
            <a:ext cx="7943532" cy="45466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4BDD47-6EE9-2133-D152-E84B9B3581EC}"/>
              </a:ext>
            </a:extLst>
          </p:cNvPr>
          <p:cNvSpPr txBox="1"/>
          <p:nvPr/>
        </p:nvSpPr>
        <p:spPr>
          <a:xfrm>
            <a:off x="7100355" y="2447520"/>
            <a:ext cx="425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Attribute dictionary that allows access to the key value by attribute 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A4449-30C3-1290-0148-F93E16A45F4F}"/>
              </a:ext>
            </a:extLst>
          </p:cNvPr>
          <p:cNvSpPr txBox="1"/>
          <p:nvPr/>
        </p:nvSpPr>
        <p:spPr>
          <a:xfrm>
            <a:off x="9066509" y="5459086"/>
            <a:ext cx="256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Assert False …. force the program to end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ECDB52-EF92-2A2F-2291-D0D43D5D654D}"/>
              </a:ext>
            </a:extLst>
          </p:cNvPr>
          <p:cNvCxnSpPr>
            <a:cxnSpLocks/>
          </p:cNvCxnSpPr>
          <p:nvPr/>
        </p:nvCxnSpPr>
        <p:spPr>
          <a:xfrm>
            <a:off x="4540353" y="2813920"/>
            <a:ext cx="21111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012D713-34BB-0293-ABA5-CCD261485335}"/>
              </a:ext>
            </a:extLst>
          </p:cNvPr>
          <p:cNvCxnSpPr>
            <a:cxnSpLocks/>
          </p:cNvCxnSpPr>
          <p:nvPr/>
        </p:nvCxnSpPr>
        <p:spPr>
          <a:xfrm>
            <a:off x="1915139" y="5734101"/>
            <a:ext cx="978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C266A8-E7B9-3F97-67DA-289FBF7CC79D}"/>
              </a:ext>
            </a:extLst>
          </p:cNvPr>
          <p:cNvCxnSpPr>
            <a:cxnSpLocks/>
          </p:cNvCxnSpPr>
          <p:nvPr/>
        </p:nvCxnSpPr>
        <p:spPr>
          <a:xfrm>
            <a:off x="2701720" y="5311314"/>
            <a:ext cx="28436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647FBE-BA7F-6C27-0598-9D81BC4A625A}"/>
              </a:ext>
            </a:extLst>
          </p:cNvPr>
          <p:cNvSpPr txBox="1"/>
          <p:nvPr/>
        </p:nvSpPr>
        <p:spPr>
          <a:xfrm>
            <a:off x="6924020" y="4930739"/>
            <a:ext cx="442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Uniform random sampling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833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CDDFEB-1633-F9ED-003B-EB09BA7A1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631"/>
            <a:ext cx="6988444" cy="6495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7D13F6-5689-9F7B-71CF-9E468443B262}"/>
              </a:ext>
            </a:extLst>
          </p:cNvPr>
          <p:cNvSpPr txBox="1"/>
          <p:nvPr/>
        </p:nvSpPr>
        <p:spPr>
          <a:xfrm>
            <a:off x="6763283" y="2212637"/>
            <a:ext cx="425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State dims., action dims. to design the neural network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4A7E2-10A6-E938-65EC-0120FE42B2E1}"/>
              </a:ext>
            </a:extLst>
          </p:cNvPr>
          <p:cNvSpPr txBox="1"/>
          <p:nvPr/>
        </p:nvSpPr>
        <p:spPr>
          <a:xfrm>
            <a:off x="5168241" y="684636"/>
            <a:ext cx="425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nn.Module init. is required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08F2F7-E0AC-D2CF-1009-1A4146083EB7}"/>
              </a:ext>
            </a:extLst>
          </p:cNvPr>
          <p:cNvSpPr txBox="1"/>
          <p:nvPr/>
        </p:nvSpPr>
        <p:spPr>
          <a:xfrm>
            <a:off x="6856273" y="6113583"/>
            <a:ext cx="425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Parameters in the target network will have no gradients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C68BBA-5165-7D9E-80DC-BE8B32B9F478}"/>
              </a:ext>
            </a:extLst>
          </p:cNvPr>
          <p:cNvCxnSpPr>
            <a:cxnSpLocks/>
          </p:cNvCxnSpPr>
          <p:nvPr/>
        </p:nvCxnSpPr>
        <p:spPr>
          <a:xfrm>
            <a:off x="1679165" y="980228"/>
            <a:ext cx="191944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A3D460-A44A-85BA-801B-B5594118F967}"/>
              </a:ext>
            </a:extLst>
          </p:cNvPr>
          <p:cNvCxnSpPr>
            <a:cxnSpLocks/>
          </p:cNvCxnSpPr>
          <p:nvPr/>
        </p:nvCxnSpPr>
        <p:spPr>
          <a:xfrm>
            <a:off x="3011436" y="2885467"/>
            <a:ext cx="8231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4876026-F5BE-F0F0-74DF-D70A5C2EB017}"/>
              </a:ext>
            </a:extLst>
          </p:cNvPr>
          <p:cNvCxnSpPr>
            <a:cxnSpLocks/>
          </p:cNvCxnSpPr>
          <p:nvPr/>
        </p:nvCxnSpPr>
        <p:spPr>
          <a:xfrm>
            <a:off x="5168241" y="3863777"/>
            <a:ext cx="8231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6FE97F-6F8C-B0AD-FD8E-649E696E413A}"/>
              </a:ext>
            </a:extLst>
          </p:cNvPr>
          <p:cNvCxnSpPr>
            <a:cxnSpLocks/>
          </p:cNvCxnSpPr>
          <p:nvPr/>
        </p:nvCxnSpPr>
        <p:spPr>
          <a:xfrm>
            <a:off x="1954468" y="6759914"/>
            <a:ext cx="295674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DA1817-DD44-08DA-1160-11C941691A87}"/>
              </a:ext>
            </a:extLst>
          </p:cNvPr>
          <p:cNvSpPr txBox="1"/>
          <p:nvPr/>
        </p:nvSpPr>
        <p:spPr>
          <a:xfrm>
            <a:off x="6763283" y="1606721"/>
            <a:ext cx="324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…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3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C53E76-7105-0EE5-2520-2DE0EE34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1" y="346391"/>
            <a:ext cx="7533090" cy="6008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B549F-F6EC-F4D4-4AF0-1C64351CC1CE}"/>
              </a:ext>
            </a:extLst>
          </p:cNvPr>
          <p:cNvSpPr txBox="1"/>
          <p:nvPr/>
        </p:nvSpPr>
        <p:spPr>
          <a:xfrm>
            <a:off x="6824457" y="5270954"/>
            <a:ext cx="50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Network input to </a:t>
            </a:r>
            <a:r>
              <a:rPr lang="en-US" altLang="ko-KR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nn.Module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should be 2 dim.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7BBF4-A3DD-558F-3C5A-C36A519754EA}"/>
              </a:ext>
            </a:extLst>
          </p:cNvPr>
          <p:cNvSpPr txBox="1"/>
          <p:nvPr/>
        </p:nvSpPr>
        <p:spPr>
          <a:xfrm>
            <a:off x="6824456" y="5754820"/>
            <a:ext cx="50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integer value inside Tensor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C0FD895-A929-786A-6620-57808847193A}"/>
              </a:ext>
            </a:extLst>
          </p:cNvPr>
          <p:cNvCxnSpPr>
            <a:cxnSpLocks/>
          </p:cNvCxnSpPr>
          <p:nvPr/>
        </p:nvCxnSpPr>
        <p:spPr>
          <a:xfrm>
            <a:off x="1595591" y="2448971"/>
            <a:ext cx="1885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A5389A-B00C-8ED7-438A-84CEFFDD16A9}"/>
              </a:ext>
            </a:extLst>
          </p:cNvPr>
          <p:cNvSpPr txBox="1"/>
          <p:nvPr/>
        </p:nvSpPr>
        <p:spPr>
          <a:xfrm>
            <a:off x="6824455" y="2084856"/>
            <a:ext cx="500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Set decay to prevent overfitting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0417E10-A7CB-F958-B64D-C6FC96129F71}"/>
              </a:ext>
            </a:extLst>
          </p:cNvPr>
          <p:cNvCxnSpPr>
            <a:cxnSpLocks/>
          </p:cNvCxnSpPr>
          <p:nvPr/>
        </p:nvCxnSpPr>
        <p:spPr>
          <a:xfrm>
            <a:off x="3665281" y="5492055"/>
            <a:ext cx="18850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C7FE18-1958-3CE6-774C-807F743761D6}"/>
              </a:ext>
            </a:extLst>
          </p:cNvPr>
          <p:cNvCxnSpPr>
            <a:cxnSpLocks/>
          </p:cNvCxnSpPr>
          <p:nvPr/>
        </p:nvCxnSpPr>
        <p:spPr>
          <a:xfrm>
            <a:off x="4725782" y="6016736"/>
            <a:ext cx="942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0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61C404-DA33-D2C0-13AD-671D74CC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0" y="1212839"/>
            <a:ext cx="9681601" cy="44911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00FC39-C830-F591-EB09-94949F31C2A4}"/>
                  </a:ext>
                </a:extLst>
              </p:cNvPr>
              <p:cNvSpPr txBox="1"/>
              <p:nvPr/>
            </p:nvSpPr>
            <p:spPr>
              <a:xfrm>
                <a:off x="8555085" y="1957882"/>
                <a:ext cx="316065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Batch shape x State dim. (N x D)</a:t>
                </a:r>
              </a:p>
              <a:p>
                <a:r>
                  <a:rPr lang="en-US" altLang="ko-KR" sz="1400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sz="1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00FC39-C830-F591-EB09-94949F31C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085" y="1957882"/>
                <a:ext cx="3160655" cy="738664"/>
              </a:xfrm>
              <a:prstGeom prst="rect">
                <a:avLst/>
              </a:prstGeom>
              <a:blipFill>
                <a:blip r:embed="rId3"/>
                <a:stretch>
                  <a:fillRect l="-578" t="-1653" b="-8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BB3DEDE-04F7-99ED-81BE-2DD3C98C0888}"/>
              </a:ext>
            </a:extLst>
          </p:cNvPr>
          <p:cNvSpPr txBox="1"/>
          <p:nvPr/>
        </p:nvSpPr>
        <p:spPr>
          <a:xfrm>
            <a:off x="8106257" y="1399384"/>
            <a:ext cx="3325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Uniform sampling of Replay buffer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AEA48-1A68-BBD8-4632-3D5E5A43C657}"/>
              </a:ext>
            </a:extLst>
          </p:cNvPr>
          <p:cNvSpPr txBox="1"/>
          <p:nvPr/>
        </p:nvSpPr>
        <p:spPr>
          <a:xfrm>
            <a:off x="9144417" y="3569344"/>
            <a:ext cx="272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Transform into tensors to put 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Into the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6A6F6-743E-1A2A-089C-120B691D8310}"/>
              </a:ext>
            </a:extLst>
          </p:cNvPr>
          <p:cNvSpPr txBox="1"/>
          <p:nvPr/>
        </p:nvSpPr>
        <p:spPr>
          <a:xfrm>
            <a:off x="9572783" y="5178235"/>
            <a:ext cx="2417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Forward (states_tensor) through Q network. And  get Qs output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BF2A813-0008-3CDD-E83E-CDB23BD5355D}"/>
              </a:ext>
            </a:extLst>
          </p:cNvPr>
          <p:cNvCxnSpPr>
            <a:cxnSpLocks/>
          </p:cNvCxnSpPr>
          <p:nvPr/>
        </p:nvCxnSpPr>
        <p:spPr>
          <a:xfrm>
            <a:off x="3221446" y="1707161"/>
            <a:ext cx="2014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1BF903-A5DC-66C4-A6B0-A417823F4A09}"/>
              </a:ext>
            </a:extLst>
          </p:cNvPr>
          <p:cNvCxnSpPr>
            <a:cxnSpLocks/>
          </p:cNvCxnSpPr>
          <p:nvPr/>
        </p:nvCxnSpPr>
        <p:spPr>
          <a:xfrm>
            <a:off x="5881071" y="1962800"/>
            <a:ext cx="20142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88869B-B554-C8DB-65D6-70E35FA8A843}"/>
              </a:ext>
            </a:extLst>
          </p:cNvPr>
          <p:cNvCxnSpPr>
            <a:cxnSpLocks/>
          </p:cNvCxnSpPr>
          <p:nvPr/>
        </p:nvCxnSpPr>
        <p:spPr>
          <a:xfrm>
            <a:off x="2774078" y="2410168"/>
            <a:ext cx="23288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5887015-BE37-9838-8DEE-9E3B9AC75D40}"/>
              </a:ext>
            </a:extLst>
          </p:cNvPr>
          <p:cNvCxnSpPr>
            <a:cxnSpLocks/>
          </p:cNvCxnSpPr>
          <p:nvPr/>
        </p:nvCxnSpPr>
        <p:spPr>
          <a:xfrm>
            <a:off x="3452503" y="3881380"/>
            <a:ext cx="3213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3160F3-43A9-5698-6403-213077150E61}"/>
              </a:ext>
            </a:extLst>
          </p:cNvPr>
          <p:cNvCxnSpPr>
            <a:cxnSpLocks/>
          </p:cNvCxnSpPr>
          <p:nvPr/>
        </p:nvCxnSpPr>
        <p:spPr>
          <a:xfrm>
            <a:off x="1564710" y="5345097"/>
            <a:ext cx="28303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968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3C1F0F-0EF3-8908-5C7C-ABE81B778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953"/>
          <a:stretch/>
        </p:blipFill>
        <p:spPr>
          <a:xfrm>
            <a:off x="867906" y="1907337"/>
            <a:ext cx="10801438" cy="3755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E5C16-5B42-ECC1-F45C-E4743A1CC3FC}"/>
              </a:ext>
            </a:extLst>
          </p:cNvPr>
          <p:cNvSpPr txBox="1"/>
          <p:nvPr/>
        </p:nvSpPr>
        <p:spPr>
          <a:xfrm>
            <a:off x="9839663" y="2207735"/>
            <a:ext cx="2159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(n_batch, 1)-&gt; (n_batch)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FA8C1-3DB9-92EE-DAA0-C0FE479C69F7}"/>
              </a:ext>
            </a:extLst>
          </p:cNvPr>
          <p:cNvSpPr txBox="1"/>
          <p:nvPr/>
        </p:nvSpPr>
        <p:spPr>
          <a:xfrm>
            <a:off x="7530934" y="1950446"/>
            <a:ext cx="2382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(Get Qs for actions taken)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526AE-32CF-5B41-E47F-7FE3AF0F3F21}"/>
              </a:ext>
            </a:extLst>
          </p:cNvPr>
          <p:cNvSpPr txBox="1"/>
          <p:nvPr/>
        </p:nvSpPr>
        <p:spPr>
          <a:xfrm>
            <a:off x="3844921" y="2740684"/>
            <a:ext cx="365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If terminal state, target is just reward, 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4484F-B764-5FBC-D420-667AC54D030B}"/>
                  </a:ext>
                </a:extLst>
              </p:cNvPr>
              <p:cNvSpPr txBox="1"/>
              <p:nvPr/>
            </p:nvSpPr>
            <p:spPr>
              <a:xfrm>
                <a:off x="5570762" y="3097562"/>
                <a:ext cx="6098582" cy="1742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ko-KR" sz="16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* SmoothL1Loss:</a:t>
                </a:r>
              </a:p>
              <a:p>
                <a:pPr lvl="1"/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Outlier makes the learning with MSE unstable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sz="16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6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6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d>
                                    <m:dPr>
                                      <m:ctrlPr>
                                        <a:rPr lang="en-US" altLang="ko-KR" sz="16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 baseline="-2500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altLang="ko-KR" sz="16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yn</m:t>
                                      </m:r>
                                    </m:e>
                                  </m:d>
                                  <m: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beta</m:t>
                                  </m:r>
                                </m:den>
                              </m:f>
                              <m:r>
                                <a:rPr lang="en-US" altLang="ko-KR" sz="16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i="1" baseline="-2500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yn</m:t>
                                  </m:r>
                                </m:e>
                              </m:d>
                              <m:r>
                                <a:rPr lang="en-US" altLang="ko-KR" sz="16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beta</m:t>
                              </m:r>
                            </m:e>
                            <m:e>
                              <m:r>
                                <a:rPr lang="en-US" altLang="ko-KR" sz="16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i="1" baseline="-2500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6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yn</m:t>
                                  </m:r>
                                </m:e>
                              </m:d>
                              <m:r>
                                <a:rPr lang="en-US" altLang="ko-KR" sz="16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ko-KR" altLang="en-US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beta</m:t>
                              </m:r>
                              <m:r>
                                <a:rPr lang="en-US" altLang="ko-KR" sz="16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6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24484F-B764-5FBC-D420-667AC54D0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762" y="3097562"/>
                <a:ext cx="6098582" cy="1742721"/>
              </a:xfrm>
              <a:prstGeom prst="rect">
                <a:avLst/>
              </a:prstGeom>
              <a:blipFill>
                <a:blip r:embed="rId3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D5C24741-F408-F3CD-1CF5-4F5A2ACCA6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29"/>
          <a:stretch/>
        </p:blipFill>
        <p:spPr>
          <a:xfrm>
            <a:off x="510104" y="709725"/>
            <a:ext cx="9681601" cy="277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4EE586-CA73-F23B-F934-5C55B1A0BC36}"/>
              </a:ext>
            </a:extLst>
          </p:cNvPr>
          <p:cNvSpPr txBox="1"/>
          <p:nvPr/>
        </p:nvSpPr>
        <p:spPr>
          <a:xfrm>
            <a:off x="867906" y="1195499"/>
            <a:ext cx="36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:</a:t>
            </a:r>
            <a:endParaRPr lang="en-US" altLang="ko-KR" b="1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B7B2A16-4658-0B8B-8694-977FFD5C35E0}"/>
              </a:ext>
            </a:extLst>
          </p:cNvPr>
          <p:cNvCxnSpPr>
            <a:cxnSpLocks/>
          </p:cNvCxnSpPr>
          <p:nvPr/>
        </p:nvCxnSpPr>
        <p:spPr>
          <a:xfrm>
            <a:off x="2136308" y="2486016"/>
            <a:ext cx="60785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AED272-16FB-B92F-6EDE-431FE39FAD11}"/>
              </a:ext>
            </a:extLst>
          </p:cNvPr>
          <p:cNvCxnSpPr>
            <a:cxnSpLocks/>
          </p:cNvCxnSpPr>
          <p:nvPr/>
        </p:nvCxnSpPr>
        <p:spPr>
          <a:xfrm>
            <a:off x="8586269" y="2499219"/>
            <a:ext cx="12533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681430D-484C-9C6D-4B20-8653F592C7AA}"/>
              </a:ext>
            </a:extLst>
          </p:cNvPr>
          <p:cNvCxnSpPr>
            <a:cxnSpLocks/>
          </p:cNvCxnSpPr>
          <p:nvPr/>
        </p:nvCxnSpPr>
        <p:spPr>
          <a:xfrm>
            <a:off x="4151920" y="2740684"/>
            <a:ext cx="2130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2B8A126-DE09-0EAD-A609-0230D91D4CBF}"/>
              </a:ext>
            </a:extLst>
          </p:cNvPr>
          <p:cNvCxnSpPr>
            <a:cxnSpLocks/>
          </p:cNvCxnSpPr>
          <p:nvPr/>
        </p:nvCxnSpPr>
        <p:spPr>
          <a:xfrm>
            <a:off x="2365156" y="3291290"/>
            <a:ext cx="2130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427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875F52-FB3D-AF28-00C2-8CD313A3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89" y="261511"/>
            <a:ext cx="7065936" cy="6334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869E7-A0F4-85F5-0BB4-59A051008FBF}"/>
              </a:ext>
            </a:extLst>
          </p:cNvPr>
          <p:cNvSpPr txBox="1"/>
          <p:nvPr/>
        </p:nvSpPr>
        <p:spPr>
          <a:xfrm>
            <a:off x="6882672" y="2642309"/>
            <a:ext cx="295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Set no_grad in evaluation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Argmax action in evaluation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01F79-49E2-16E0-3386-9272EA751D86}"/>
              </a:ext>
            </a:extLst>
          </p:cNvPr>
          <p:cNvSpPr txBox="1"/>
          <p:nvPr/>
        </p:nvSpPr>
        <p:spPr>
          <a:xfrm>
            <a:off x="6669437" y="1144133"/>
            <a:ext cx="4179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>
                    <a:lumMod val="50000"/>
                    <a:lumOff val="50000"/>
                  </a:schemeClr>
                </a:solidFill>
              </a:rPr>
              <a:t>Average after 20 episode evaluation</a:t>
            </a:r>
            <a:endParaRPr lang="en-US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AE3FBD1-B0C6-D21D-DE51-B1214221CB86}"/>
              </a:ext>
            </a:extLst>
          </p:cNvPr>
          <p:cNvCxnSpPr>
            <a:cxnSpLocks/>
          </p:cNvCxnSpPr>
          <p:nvPr/>
        </p:nvCxnSpPr>
        <p:spPr>
          <a:xfrm>
            <a:off x="3075288" y="1339588"/>
            <a:ext cx="2455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9EAD2F-F48C-EDE5-BC6B-EB74DA61DD9F}"/>
              </a:ext>
            </a:extLst>
          </p:cNvPr>
          <p:cNvCxnSpPr>
            <a:cxnSpLocks/>
          </p:cNvCxnSpPr>
          <p:nvPr/>
        </p:nvCxnSpPr>
        <p:spPr>
          <a:xfrm>
            <a:off x="2308371" y="2902916"/>
            <a:ext cx="21308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768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22AA1E-B64D-9A0C-4792-469FB94E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1736"/>
            <a:ext cx="8197312" cy="6106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D4591-7AA1-7101-C11A-CB57044647CA}"/>
              </a:ext>
            </a:extLst>
          </p:cNvPr>
          <p:cNvSpPr txBox="1"/>
          <p:nvPr/>
        </p:nvSpPr>
        <p:spPr>
          <a:xfrm>
            <a:off x="7410622" y="1964518"/>
            <a:ext cx="2958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Logging directories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96272-99C8-2367-0896-5C8258702F98}"/>
              </a:ext>
            </a:extLst>
          </p:cNvPr>
          <p:cNvSpPr txBox="1"/>
          <p:nvPr/>
        </p:nvSpPr>
        <p:spPr>
          <a:xfrm>
            <a:off x="7410622" y="2169871"/>
            <a:ext cx="2958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Give the log directory as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18A8E-0732-BA2D-2286-B4021D4E6ABF}"/>
              </a:ext>
            </a:extLst>
          </p:cNvPr>
          <p:cNvSpPr txBox="1"/>
          <p:nvPr/>
        </p:nvSpPr>
        <p:spPr>
          <a:xfrm>
            <a:off x="5621279" y="4003841"/>
            <a:ext cx="29587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Uniform random action sampling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ED80BCA-7EA3-234C-C5E7-12CFA301BF35}"/>
              </a:ext>
            </a:extLst>
          </p:cNvPr>
          <p:cNvCxnSpPr>
            <a:cxnSpLocks/>
          </p:cNvCxnSpPr>
          <p:nvPr/>
        </p:nvCxnSpPr>
        <p:spPr>
          <a:xfrm>
            <a:off x="2382114" y="2387764"/>
            <a:ext cx="42989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8431C2-F1C1-2913-6F13-A50950FF5BE6}"/>
              </a:ext>
            </a:extLst>
          </p:cNvPr>
          <p:cNvCxnSpPr>
            <a:cxnSpLocks/>
          </p:cNvCxnSpPr>
          <p:nvPr/>
        </p:nvCxnSpPr>
        <p:spPr>
          <a:xfrm>
            <a:off x="1649611" y="4208382"/>
            <a:ext cx="37777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613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60397-AFD5-7662-EB60-EF88D737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Environment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02CCEB-F8B0-CBC0-1991-E522E7FF1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Atari 2600 game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6D5380-79D1-7E6B-4A35-4B5851F6E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32" y="2314680"/>
            <a:ext cx="8270536" cy="417819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E7CEFC5F-86CA-8734-02E6-0E9E8865F5A8}"/>
              </a:ext>
            </a:extLst>
          </p:cNvPr>
          <p:cNvSpPr/>
          <p:nvPr/>
        </p:nvSpPr>
        <p:spPr>
          <a:xfrm>
            <a:off x="3242462" y="2631018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62BE5C-7206-7495-254D-E4EAE8A64299}"/>
              </a:ext>
            </a:extLst>
          </p:cNvPr>
          <p:cNvSpPr/>
          <p:nvPr/>
        </p:nvSpPr>
        <p:spPr>
          <a:xfrm>
            <a:off x="6993468" y="2972138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C8A23F8-587C-BE9A-BC7E-E7F4E6F0ED32}"/>
              </a:ext>
            </a:extLst>
          </p:cNvPr>
          <p:cNvSpPr/>
          <p:nvPr/>
        </p:nvSpPr>
        <p:spPr>
          <a:xfrm>
            <a:off x="9240139" y="3618469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9500268-A675-6AB0-C3D7-60FBF585D4A1}"/>
              </a:ext>
            </a:extLst>
          </p:cNvPr>
          <p:cNvSpPr/>
          <p:nvPr/>
        </p:nvSpPr>
        <p:spPr>
          <a:xfrm>
            <a:off x="7519494" y="5665569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4C4F417-56D7-5CDA-FE2B-D82B9D4E72E4}"/>
              </a:ext>
            </a:extLst>
          </p:cNvPr>
          <p:cNvSpPr/>
          <p:nvPr/>
        </p:nvSpPr>
        <p:spPr>
          <a:xfrm>
            <a:off x="4401230" y="4397490"/>
            <a:ext cx="74391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52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5A5A6C-AA90-C3D6-6CD9-CEA9EC7A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2" y="886896"/>
            <a:ext cx="6910091" cy="5824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5A7AC-8DF8-24AC-0DA0-613BF36AB270}"/>
              </a:ext>
            </a:extLst>
          </p:cNvPr>
          <p:cNvSpPr txBox="1"/>
          <p:nvPr/>
        </p:nvSpPr>
        <p:spPr>
          <a:xfrm>
            <a:off x="6566676" y="6211548"/>
            <a:ext cx="29587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Train every 4 transitions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21279-21CD-42CC-2402-E9FA2088795C}"/>
              </a:ext>
            </a:extLst>
          </p:cNvPr>
          <p:cNvSpPr txBox="1"/>
          <p:nvPr/>
        </p:nvSpPr>
        <p:spPr>
          <a:xfrm>
            <a:off x="6360364" y="5516361"/>
            <a:ext cx="295875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target every 100 steps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2913-8076-7D22-5EF0-8393B2F1201B}"/>
              </a:ext>
            </a:extLst>
          </p:cNvPr>
          <p:cNvSpPr txBox="1"/>
          <p:nvPr/>
        </p:nvSpPr>
        <p:spPr>
          <a:xfrm>
            <a:off x="6855697" y="1905982"/>
            <a:ext cx="43185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>
                    <a:lumMod val="50000"/>
                    <a:lumOff val="50000"/>
                  </a:schemeClr>
                </a:solidFill>
              </a:rPr>
              <a:t>Pick random action by Epsilon greedy policy</a:t>
            </a:r>
            <a:endParaRPr lang="en-US" altLang="ko-KR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22D0D3-8463-441A-97A3-B1564D79B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960"/>
          <a:stretch/>
        </p:blipFill>
        <p:spPr>
          <a:xfrm>
            <a:off x="838200" y="239712"/>
            <a:ext cx="8197312" cy="307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D10D76-F73A-2AF0-F068-127D4084D04A}"/>
              </a:ext>
            </a:extLst>
          </p:cNvPr>
          <p:cNvSpPr txBox="1"/>
          <p:nvPr/>
        </p:nvSpPr>
        <p:spPr>
          <a:xfrm>
            <a:off x="1280596" y="532527"/>
            <a:ext cx="365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:</a:t>
            </a:r>
            <a:endParaRPr lang="en-US" altLang="ko-KR" b="1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DF70B0-87C8-82F7-2349-D745AC467772}"/>
              </a:ext>
            </a:extLst>
          </p:cNvPr>
          <p:cNvCxnSpPr>
            <a:cxnSpLocks/>
          </p:cNvCxnSpPr>
          <p:nvPr/>
        </p:nvCxnSpPr>
        <p:spPr>
          <a:xfrm>
            <a:off x="1600451" y="2184263"/>
            <a:ext cx="49662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92C30E1-7B9A-1342-2225-8F0DC846FA96}"/>
              </a:ext>
            </a:extLst>
          </p:cNvPr>
          <p:cNvCxnSpPr>
            <a:cxnSpLocks/>
          </p:cNvCxnSpPr>
          <p:nvPr/>
        </p:nvCxnSpPr>
        <p:spPr>
          <a:xfrm>
            <a:off x="1600451" y="5824138"/>
            <a:ext cx="42989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E46ED7-C029-7940-5010-75AF0206A037}"/>
              </a:ext>
            </a:extLst>
          </p:cNvPr>
          <p:cNvCxnSpPr>
            <a:cxnSpLocks/>
          </p:cNvCxnSpPr>
          <p:nvPr/>
        </p:nvCxnSpPr>
        <p:spPr>
          <a:xfrm>
            <a:off x="1526705" y="6473607"/>
            <a:ext cx="22231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E4BC6A-774D-F0DB-7DD4-7E4B36305A91}"/>
              </a:ext>
            </a:extLst>
          </p:cNvPr>
          <p:cNvCxnSpPr>
            <a:cxnSpLocks/>
          </p:cNvCxnSpPr>
          <p:nvPr/>
        </p:nvCxnSpPr>
        <p:spPr>
          <a:xfrm>
            <a:off x="1934110" y="2594242"/>
            <a:ext cx="36407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8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03125-A834-BECF-577C-08EB3F43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eval.py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B90849-2BF5-A38B-C2EB-9A63CB5C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8" y="2197101"/>
            <a:ext cx="5632857" cy="2994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4FFD7B-66C0-8748-5C0A-A80BF8446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09"/>
          <a:stretch/>
        </p:blipFill>
        <p:spPr>
          <a:xfrm>
            <a:off x="5579837" y="871538"/>
            <a:ext cx="6612164" cy="562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4DB2D5-7B19-7773-7F0B-F8C189223084}"/>
              </a:ext>
            </a:extLst>
          </p:cNvPr>
          <p:cNvSpPr txBox="1"/>
          <p:nvPr/>
        </p:nvSpPr>
        <p:spPr>
          <a:xfrm>
            <a:off x="3611180" y="1429957"/>
            <a:ext cx="1968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Output RGB 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(no need call env.render())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4713BA-81F4-3AF9-B0E6-BBD370DA2BDC}"/>
              </a:ext>
            </a:extLst>
          </p:cNvPr>
          <p:cNvCxnSpPr>
            <a:cxnSpLocks/>
          </p:cNvCxnSpPr>
          <p:nvPr/>
        </p:nvCxnSpPr>
        <p:spPr>
          <a:xfrm>
            <a:off x="3473498" y="3311016"/>
            <a:ext cx="21063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313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15D25-1F29-A869-F993-AB497468C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 agent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1CB7B-A660-954C-23D8-BA87392B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$python dqn_agent.py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FE5FD9-FB68-AAED-85E0-EEDB2CD99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912" y="2331032"/>
            <a:ext cx="4854260" cy="4043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4453E-D519-6540-BC68-A350FD3888BC}"/>
              </a:ext>
            </a:extLst>
          </p:cNvPr>
          <p:cNvSpPr txBox="1"/>
          <p:nvPr/>
        </p:nvSpPr>
        <p:spPr>
          <a:xfrm>
            <a:off x="8765970" y="5388570"/>
            <a:ext cx="2811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500000 environment step training take about 1 hour in cpu.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14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4DE70-9190-5BD8-DEB5-01FA6648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tensorboard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AE8AF078-B357-3AE1-E561-9D7E5713F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$tensorboard –logdir=logdir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360A6D-DFE6-C8F4-4C49-5DF76C10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677" y="2411076"/>
            <a:ext cx="5966645" cy="39008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FFA79-4EF6-67E8-C0C7-6A8F7982D79F}"/>
              </a:ext>
            </a:extLst>
          </p:cNvPr>
          <p:cNvSpPr txBox="1"/>
          <p:nvPr/>
        </p:nvSpPr>
        <p:spPr>
          <a:xfrm>
            <a:off x="7905189" y="5135017"/>
            <a:ext cx="4585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In my case, there was an error,  </a:t>
            </a:r>
            <a:r>
              <a:rPr lang="en-US" altLang="ko-KR" i="1" dirty="0">
                <a:solidFill>
                  <a:schemeClr val="accent1"/>
                </a:solidFill>
              </a:rPr>
              <a:t>ModuleNotFoundError: No module named 'six’</a:t>
            </a:r>
            <a:r>
              <a:rPr lang="en-US" altLang="ko-KR" dirty="0">
                <a:solidFill>
                  <a:schemeClr val="accent1"/>
                </a:solidFill>
              </a:rPr>
              <a:t>. So, I did ‘pip install six’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85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32E98-05F0-8582-63F4-2FFDED963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94648-190B-3E85-E7A3-1D5683415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$python eval.py –</a:t>
            </a:r>
            <a:r>
              <a:rPr lang="en-US" altLang="ko-KR" dirty="0" err="1"/>
              <a:t>num_eval</a:t>
            </a:r>
            <a:r>
              <a:rPr lang="en-US" altLang="ko-KR" dirty="0"/>
              <a:t>=5 –</a:t>
            </a:r>
            <a:r>
              <a:rPr lang="en-US" altLang="ko-KR" dirty="0" err="1"/>
              <a:t>model_path</a:t>
            </a:r>
            <a:r>
              <a:rPr lang="en-US" altLang="ko-KR" dirty="0"/>
              <a:t>=logdir/24-05-07_11-22-04/</a:t>
            </a:r>
            <a:r>
              <a:rPr lang="en-US" altLang="ko-KR" dirty="0" err="1"/>
              <a:t>state_dict.pth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69F3BD-BFFC-EC1A-0637-8B3700585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94" y="2901134"/>
            <a:ext cx="4367981" cy="34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4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3EB14-21C9-F64E-0158-99876CE5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FBB2C-98A9-E777-11F4-5686D42A0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DQN = Q-learning 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+ Deep Neural Network</a:t>
            </a:r>
          </a:p>
          <a:p>
            <a:r>
              <a:rPr lang="en-US" altLang="ko-KR" dirty="0"/>
              <a:t>Used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CNN</a:t>
            </a:r>
            <a:r>
              <a:rPr lang="en-US" altLang="ko-KR" dirty="0"/>
              <a:t> architecture for input images</a:t>
            </a:r>
          </a:p>
          <a:p>
            <a:r>
              <a:rPr lang="en-US" altLang="ko-KR" dirty="0"/>
              <a:t>Prior to DQN, solutions using neural network has problems.</a:t>
            </a:r>
          </a:p>
          <a:p>
            <a:pPr lvl="1"/>
            <a:r>
              <a:rPr lang="en-US" altLang="ko-KR" dirty="0"/>
              <a:t>Learning is unstable or diverge</a:t>
            </a:r>
          </a:p>
          <a:p>
            <a:r>
              <a:rPr lang="en-US" altLang="ko-KR" dirty="0"/>
              <a:t>DQN solved the problem with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 methods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2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D291D-EF9D-C92E-EAA5-B572B4FA8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Neural Network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F60DFD-13B9-195E-19B4-2AECDB8D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Neural network that takes images as the input and discrete action value(Q function values) as the output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88A648-E2EA-E602-9173-CBF9273A1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86"/>
          <a:stretch/>
        </p:blipFill>
        <p:spPr>
          <a:xfrm>
            <a:off x="2231755" y="2743203"/>
            <a:ext cx="6941739" cy="39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4740A-2591-FD30-2CA3-158191DD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Solution to problems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4F8542-DC1E-CFF2-8166-078B39CC9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639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Time-correlated data in an episode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State changes a little, a state may trigger getting the future results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Correlation between data makes learning harder (NOT</a:t>
            </a:r>
            <a:r>
              <a:rPr lang="ko-KR" altLang="en-US" dirty="0"/>
              <a:t> </a:t>
            </a:r>
            <a:r>
              <a:rPr lang="en-US" altLang="ko-KR" dirty="0"/>
              <a:t>i.i.d)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Gradients oscillate depending on an episode (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 is hard</a:t>
            </a:r>
            <a:r>
              <a:rPr lang="en-US" altLang="ko-KR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Generalization for diverse states is very hard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Uniformly random sample from the transition data(s, a, r, s') buffer (Experience replay buffer)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Q-learning is off-policy. So, using old data from other distribution is okay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5884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F5408-2D51-A841-BEB3-75B18BCE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Solution to problems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BBFB9-BA7C-CACB-C4F6-E476483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85529" cy="4667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Small Q update can completely change a policy 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This is especially true for argmax policy case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The policy change cause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big change in data distribution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This means learning from a very dataset than the previous dataset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The learning become unstable </a:t>
            </a:r>
          </a:p>
          <a:p>
            <a:pPr lvl="1">
              <a:lnSpc>
                <a:spcPct val="100000"/>
              </a:lnSpc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Solution: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Although the policy change dramatically, data distribution sampled from the experience replay buffer do not change so dramatically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881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8D04E-341A-34EA-C853-6753821D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DQN: Solution to problems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2F4A0A-B2E8-4E0D-1B2F-C1A025272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453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b="0" dirty="0"/>
                  <a:t>Note learning target</a:t>
                </a:r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lim>
                        </m:limLow>
                      </m:fName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has correlation with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because they share parameters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The target is changing while learning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is not close to the target (</a:t>
                </a:r>
                <a:r>
                  <a:rPr lang="en-US" altLang="ko-KR" dirty="0"/>
                  <a:t>Target oscillation problem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Solution: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Manage a separate neural network (a target network) to f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ix the target network parameter, and then update the target parameter every now and then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E2F4A0A-B2E8-4E0D-1B2F-C1A025272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4532" cy="4351338"/>
              </a:xfrm>
              <a:blipFill>
                <a:blip r:embed="rId2"/>
                <a:stretch>
                  <a:fillRect l="-1020" t="-1541" r="-1814" b="-26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314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5795</TotalTime>
  <Words>1871</Words>
  <Application>Microsoft Office PowerPoint</Application>
  <PresentationFormat>와이드스크린</PresentationFormat>
  <Paragraphs>272</Paragraphs>
  <Slides>44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Arial</vt:lpstr>
      <vt:lpstr>Cambria Math</vt:lpstr>
      <vt:lpstr>Wingdings</vt:lpstr>
      <vt:lpstr>Office 테마</vt:lpstr>
      <vt:lpstr>8강. DQN</vt:lpstr>
      <vt:lpstr>Contents</vt:lpstr>
      <vt:lpstr>DQN Overview</vt:lpstr>
      <vt:lpstr>DQN: Environment</vt:lpstr>
      <vt:lpstr>DQN: Overview</vt:lpstr>
      <vt:lpstr>DQN: Neural Network</vt:lpstr>
      <vt:lpstr>DQN: Solution to problems</vt:lpstr>
      <vt:lpstr>DQN: Solution to problems</vt:lpstr>
      <vt:lpstr>DQN: Solution to problems</vt:lpstr>
      <vt:lpstr>DQN: Loss function</vt:lpstr>
      <vt:lpstr>DQN: State Preprocessing</vt:lpstr>
      <vt:lpstr>DQN: State Preprocessing</vt:lpstr>
      <vt:lpstr>DQN: Q network</vt:lpstr>
      <vt:lpstr>DQN: Q network</vt:lpstr>
      <vt:lpstr>DQN Q network</vt:lpstr>
      <vt:lpstr>DQN: Training Details</vt:lpstr>
      <vt:lpstr>DQN: Training Details</vt:lpstr>
      <vt:lpstr>DQN: Hyperparameters</vt:lpstr>
      <vt:lpstr>DQN: Evaluation Details</vt:lpstr>
      <vt:lpstr>DQN: Evaluation Details</vt:lpstr>
      <vt:lpstr>DQN</vt:lpstr>
      <vt:lpstr>DQN: Results</vt:lpstr>
      <vt:lpstr>DQN: Results</vt:lpstr>
      <vt:lpstr>DQN</vt:lpstr>
      <vt:lpstr>DQN: Results</vt:lpstr>
      <vt:lpstr>DQN: Results</vt:lpstr>
      <vt:lpstr>Code Ex. </vt:lpstr>
      <vt:lpstr>Code Ex. : Pong</vt:lpstr>
      <vt:lpstr>Confgiration.py</vt:lpstr>
      <vt:lpstr>Utils.py</vt:lpstr>
      <vt:lpstr>PowerPoint 프레젠테이션</vt:lpstr>
      <vt:lpstr>Utils.py</vt:lpstr>
      <vt:lpstr>Agent learning (dqn_agent.py)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eval.py</vt:lpstr>
      <vt:lpstr>train agent</vt:lpstr>
      <vt:lpstr>tensorboard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8강. DQN</dc:title>
  <dc:creator>박진</dc:creator>
  <cp:lastModifiedBy>박진</cp:lastModifiedBy>
  <cp:revision>8</cp:revision>
  <dcterms:created xsi:type="dcterms:W3CDTF">2024-05-03T07:56:50Z</dcterms:created>
  <dcterms:modified xsi:type="dcterms:W3CDTF">2024-05-07T08:47:29Z</dcterms:modified>
</cp:coreProperties>
</file>